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71" r:id="rId5"/>
    <p:sldId id="280" r:id="rId6"/>
    <p:sldId id="303" r:id="rId7"/>
    <p:sldId id="281" r:id="rId8"/>
    <p:sldId id="286" r:id="rId9"/>
    <p:sldId id="291" r:id="rId10"/>
    <p:sldId id="290" r:id="rId11"/>
    <p:sldId id="292" r:id="rId12"/>
    <p:sldId id="299" r:id="rId13"/>
    <p:sldId id="293" r:id="rId14"/>
    <p:sldId id="300" r:id="rId15"/>
    <p:sldId id="296" r:id="rId16"/>
    <p:sldId id="295" r:id="rId17"/>
    <p:sldId id="297" r:id="rId18"/>
    <p:sldId id="288" r:id="rId19"/>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19" userDrawn="1">
          <p15:clr>
            <a:srgbClr val="A4A3A4"/>
          </p15:clr>
        </p15:guide>
        <p15:guide id="2" pos="4281" userDrawn="1">
          <p15:clr>
            <a:srgbClr val="A4A3A4"/>
          </p15:clr>
        </p15:guide>
        <p15:guide id="3" orient="horz" pos="2968">
          <p15:clr>
            <a:srgbClr val="A4A3A4"/>
          </p15:clr>
        </p15:guide>
        <p15:guide id="4" pos="4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dene Chambers" initials="NAC" lastIdx="23" clrIdx="0"/>
  <p:cmAuthor id="1" name="AMA" initials="AMA" lastIdx="9" clrIdx="1"/>
  <p:cmAuthor id="2" name="Debra Berk" initials="" lastIdx="0" clrIdx="2"/>
  <p:cmAuthor id="3" name="Shannon Haffey" initials="SH"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079"/>
    <a:srgbClr val="003060"/>
    <a:srgbClr val="C7C7C8"/>
    <a:srgbClr val="E71933"/>
    <a:srgbClr val="009DDC"/>
    <a:srgbClr val="46166B"/>
    <a:srgbClr val="C1D82A"/>
    <a:srgbClr val="FAA634"/>
    <a:srgbClr val="000000"/>
    <a:srgbClr val="007E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37" autoAdjust="0"/>
    <p:restoredTop sz="95238" autoAdjust="0"/>
  </p:normalViewPr>
  <p:slideViewPr>
    <p:cSldViewPr snapToGrid="0" snapToObjects="1" showGuides="1">
      <p:cViewPr>
        <p:scale>
          <a:sx n="155" d="100"/>
          <a:sy n="155" d="100"/>
        </p:scale>
        <p:origin x="-714" y="-138"/>
      </p:cViewPr>
      <p:guideLst>
        <p:guide orient="horz" pos="2836"/>
        <p:guide orient="horz" pos="519"/>
        <p:guide pos="477"/>
      </p:guideLst>
    </p:cSldViewPr>
  </p:slideViewPr>
  <p:outlineViewPr>
    <p:cViewPr>
      <p:scale>
        <a:sx n="33" d="100"/>
        <a:sy n="33" d="100"/>
      </p:scale>
      <p:origin x="0" y="477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7526C-E739-4456-AB17-40141D307DC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D331C72-B384-475D-AC8E-9420336900E3}">
      <dgm:prSet phldrT="[Text]" custT="1"/>
      <dgm:spPr>
        <a:solidFill>
          <a:srgbClr val="064079"/>
        </a:solidFill>
        <a:ln>
          <a:noFill/>
        </a:ln>
      </dgm:spPr>
      <dgm:t>
        <a:bodyPr/>
        <a:lstStyle/>
        <a:p>
          <a:pPr algn="l"/>
          <a:r>
            <a:rPr lang="en-US" sz="1600" dirty="0" smtClean="0"/>
            <a:t>Increase participant completion rate</a:t>
          </a:r>
          <a:endParaRPr lang="en-US" sz="1600" dirty="0"/>
        </a:p>
      </dgm:t>
    </dgm:pt>
    <dgm:pt modelId="{AD95CDBB-D8E4-41BD-87CC-AC3595FC0691}" type="parTrans" cxnId="{C77B460F-DAAB-42CF-ACD5-005CE3DFDCB9}">
      <dgm:prSet/>
      <dgm:spPr/>
      <dgm:t>
        <a:bodyPr/>
        <a:lstStyle/>
        <a:p>
          <a:endParaRPr lang="en-US"/>
        </a:p>
      </dgm:t>
    </dgm:pt>
    <dgm:pt modelId="{3BC451D4-EC52-4CBE-898D-F0F1A765AC5A}" type="sibTrans" cxnId="{C77B460F-DAAB-42CF-ACD5-005CE3DFDCB9}">
      <dgm:prSet/>
      <dgm:spPr/>
      <dgm:t>
        <a:bodyPr/>
        <a:lstStyle/>
        <a:p>
          <a:endParaRPr lang="en-US"/>
        </a:p>
      </dgm:t>
    </dgm:pt>
    <dgm:pt modelId="{2E1378B6-DDBD-4045-A352-433615F95F30}">
      <dgm:prSet phldrT="[Text]" custT="1"/>
      <dgm:spPr>
        <a:solidFill>
          <a:srgbClr val="064079"/>
        </a:solidFill>
        <a:ln>
          <a:noFill/>
        </a:ln>
      </dgm:spPr>
      <dgm:t>
        <a:bodyPr/>
        <a:lstStyle/>
        <a:p>
          <a:pPr algn="l"/>
          <a:r>
            <a:rPr lang="en-US" sz="1600" dirty="0" smtClean="0"/>
            <a:t>Align costs to outcomes</a:t>
          </a:r>
          <a:endParaRPr lang="en-US" sz="1600" dirty="0"/>
        </a:p>
      </dgm:t>
    </dgm:pt>
    <dgm:pt modelId="{2185DCDB-6359-419E-8695-DE122E4EC928}" type="parTrans" cxnId="{6C0F7E19-E2BC-4509-8DBD-AC01981B6392}">
      <dgm:prSet/>
      <dgm:spPr/>
      <dgm:t>
        <a:bodyPr/>
        <a:lstStyle/>
        <a:p>
          <a:endParaRPr lang="en-US"/>
        </a:p>
      </dgm:t>
    </dgm:pt>
    <dgm:pt modelId="{A2D312B0-B484-401F-90F5-CE19546BCF05}" type="sibTrans" cxnId="{6C0F7E19-E2BC-4509-8DBD-AC01981B6392}">
      <dgm:prSet/>
      <dgm:spPr/>
      <dgm:t>
        <a:bodyPr/>
        <a:lstStyle/>
        <a:p>
          <a:endParaRPr lang="en-US"/>
        </a:p>
      </dgm:t>
    </dgm:pt>
    <dgm:pt modelId="{A9BCD1E1-1525-4DC2-8610-CEBB7372F530}">
      <dgm:prSet phldrT="[Text]" custT="1"/>
      <dgm:spPr>
        <a:solidFill>
          <a:schemeClr val="bg1">
            <a:lumMod val="85000"/>
            <a:alpha val="90000"/>
          </a:schemeClr>
        </a:solidFill>
        <a:ln>
          <a:noFill/>
        </a:ln>
      </dgm:spPr>
      <dgm:t>
        <a:bodyPr/>
        <a:lstStyle/>
        <a:p>
          <a:pPr marL="171450" indent="-115888">
            <a:lnSpc>
              <a:spcPct val="100000"/>
            </a:lnSpc>
            <a:spcAft>
              <a:spcPts val="600"/>
            </a:spcAft>
            <a:tabLst>
              <a:tab pos="171450" algn="l"/>
            </a:tabLst>
          </a:pPr>
          <a:r>
            <a:rPr lang="en-US" sz="1050" dirty="0" smtClean="0">
              <a:solidFill>
                <a:schemeClr val="tx1">
                  <a:lumMod val="75000"/>
                  <a:lumOff val="25000"/>
                </a:schemeClr>
              </a:solidFill>
            </a:rPr>
            <a:t>Offer individual incentives/align to benefit design</a:t>
          </a:r>
          <a:endParaRPr lang="en-US" sz="1050" dirty="0">
            <a:solidFill>
              <a:schemeClr val="tx1">
                <a:lumMod val="75000"/>
                <a:lumOff val="25000"/>
              </a:schemeClr>
            </a:solidFill>
          </a:endParaRPr>
        </a:p>
      </dgm:t>
    </dgm:pt>
    <dgm:pt modelId="{DC87E0A6-6659-414C-B92C-9A434BB38E11}" type="parTrans" cxnId="{B2BB61A6-D3F0-40E8-B238-73C182BBD3F0}">
      <dgm:prSet/>
      <dgm:spPr/>
      <dgm:t>
        <a:bodyPr/>
        <a:lstStyle/>
        <a:p>
          <a:endParaRPr lang="en-US"/>
        </a:p>
      </dgm:t>
    </dgm:pt>
    <dgm:pt modelId="{E22AA2C4-8F11-468A-83EF-2EF8C2736325}" type="sibTrans" cxnId="{B2BB61A6-D3F0-40E8-B238-73C182BBD3F0}">
      <dgm:prSet/>
      <dgm:spPr/>
      <dgm:t>
        <a:bodyPr/>
        <a:lstStyle/>
        <a:p>
          <a:endParaRPr lang="en-US"/>
        </a:p>
      </dgm:t>
    </dgm:pt>
    <dgm:pt modelId="{7B49552B-D02C-4125-92D2-27F90B51B03E}">
      <dgm:prSet custT="1"/>
      <dgm:spPr>
        <a:solidFill>
          <a:schemeClr val="bg1">
            <a:lumMod val="85000"/>
            <a:alpha val="90000"/>
          </a:schemeClr>
        </a:solidFill>
        <a:ln>
          <a:noFill/>
        </a:ln>
      </dgm:spPr>
      <dgm:t>
        <a:bodyPr/>
        <a:lstStyle/>
        <a:p>
          <a:pPr marL="171450" indent="-115888">
            <a:lnSpc>
              <a:spcPct val="100000"/>
            </a:lnSpc>
            <a:spcAft>
              <a:spcPts val="600"/>
            </a:spcAft>
            <a:tabLst>
              <a:tab pos="171450" algn="l"/>
            </a:tabLst>
          </a:pPr>
          <a:r>
            <a:rPr lang="en-US" sz="1050" dirty="0" smtClean="0">
              <a:solidFill>
                <a:schemeClr val="tx1">
                  <a:lumMod val="75000"/>
                  <a:lumOff val="25000"/>
                </a:schemeClr>
              </a:solidFill>
            </a:rPr>
            <a:t>Choose a local, in-person and/or virtual National DPP to connect with participants where they live/work</a:t>
          </a:r>
          <a:endParaRPr lang="en-US" sz="1050" dirty="0">
            <a:solidFill>
              <a:schemeClr val="tx1">
                <a:lumMod val="75000"/>
                <a:lumOff val="25000"/>
              </a:schemeClr>
            </a:solidFill>
          </a:endParaRPr>
        </a:p>
      </dgm:t>
    </dgm:pt>
    <dgm:pt modelId="{DBFAEAAB-546F-4240-9F8B-3F92E45E5A74}" type="parTrans" cxnId="{987DD747-F418-418A-B9D5-63E2A89EF504}">
      <dgm:prSet/>
      <dgm:spPr/>
      <dgm:t>
        <a:bodyPr/>
        <a:lstStyle/>
        <a:p>
          <a:endParaRPr lang="en-US"/>
        </a:p>
      </dgm:t>
    </dgm:pt>
    <dgm:pt modelId="{6EBF0CE0-A71C-4E56-8EB1-B25D14B59CA5}" type="sibTrans" cxnId="{987DD747-F418-418A-B9D5-63E2A89EF504}">
      <dgm:prSet/>
      <dgm:spPr/>
      <dgm:t>
        <a:bodyPr/>
        <a:lstStyle/>
        <a:p>
          <a:endParaRPr lang="en-US"/>
        </a:p>
      </dgm:t>
    </dgm:pt>
    <dgm:pt modelId="{A0BA2809-6EEF-4EAB-91CD-31634E01A89E}">
      <dgm:prSet phldrT="[Text]" custT="1"/>
      <dgm:spPr>
        <a:solidFill>
          <a:srgbClr val="D9D9D9">
            <a:alpha val="90000"/>
          </a:srgbClr>
        </a:solidFill>
        <a:ln>
          <a:noFill/>
        </a:ln>
      </dgm:spPr>
      <dgm:t>
        <a:bodyPr/>
        <a:lstStyle/>
        <a:p>
          <a:pPr marL="169863" indent="-112713">
            <a:lnSpc>
              <a:spcPct val="100000"/>
            </a:lnSpc>
            <a:spcAft>
              <a:spcPts val="600"/>
            </a:spcAft>
            <a:tabLst/>
          </a:pPr>
          <a:r>
            <a:rPr lang="en-US" sz="1050" dirty="0" smtClean="0">
              <a:solidFill>
                <a:srgbClr val="404040"/>
              </a:solidFill>
            </a:rPr>
            <a:t>Explore outcomes-based payment models, which correlate payment with participant achievement of weight loss milestones</a:t>
          </a:r>
          <a:endParaRPr lang="en-US" sz="1050" dirty="0">
            <a:solidFill>
              <a:srgbClr val="404040"/>
            </a:solidFill>
          </a:endParaRPr>
        </a:p>
      </dgm:t>
    </dgm:pt>
    <dgm:pt modelId="{15C7FB39-446D-48DC-BA8E-C3130D8B129D}" type="parTrans" cxnId="{213E25B0-2162-456D-9796-738FEA9E6152}">
      <dgm:prSet/>
      <dgm:spPr/>
      <dgm:t>
        <a:bodyPr/>
        <a:lstStyle/>
        <a:p>
          <a:endParaRPr lang="en-US"/>
        </a:p>
      </dgm:t>
    </dgm:pt>
    <dgm:pt modelId="{A04E4699-8452-4627-AC47-E3D77A78CFE5}" type="sibTrans" cxnId="{213E25B0-2162-456D-9796-738FEA9E6152}">
      <dgm:prSet/>
      <dgm:spPr/>
      <dgm:t>
        <a:bodyPr/>
        <a:lstStyle/>
        <a:p>
          <a:endParaRPr lang="en-US"/>
        </a:p>
      </dgm:t>
    </dgm:pt>
    <dgm:pt modelId="{47929855-8CA7-4922-8801-0A36B70A3B5B}">
      <dgm:prSet phldrT="[Text]" custT="1"/>
      <dgm:spPr>
        <a:solidFill>
          <a:srgbClr val="D9D9D9">
            <a:alpha val="90000"/>
          </a:srgbClr>
        </a:solidFill>
        <a:ln>
          <a:noFill/>
        </a:ln>
      </dgm:spPr>
      <dgm:t>
        <a:bodyPr/>
        <a:lstStyle/>
        <a:p>
          <a:pPr marL="169863" indent="-112713">
            <a:lnSpc>
              <a:spcPct val="100000"/>
            </a:lnSpc>
            <a:spcAft>
              <a:spcPts val="600"/>
            </a:spcAft>
            <a:tabLst/>
          </a:pPr>
          <a:r>
            <a:rPr lang="en-US" sz="1050" dirty="0" smtClean="0">
              <a:solidFill>
                <a:srgbClr val="404040"/>
              </a:solidFill>
            </a:rPr>
            <a:t>Discuss benefit design with National DPP provider</a:t>
          </a:r>
          <a:endParaRPr lang="en-US" sz="1050" dirty="0">
            <a:solidFill>
              <a:srgbClr val="404040"/>
            </a:solidFill>
          </a:endParaRPr>
        </a:p>
      </dgm:t>
    </dgm:pt>
    <dgm:pt modelId="{82A855E5-1E02-4C3F-8565-8AF534835819}" type="parTrans" cxnId="{7E4D279A-0970-440D-9A5B-5994A39B0131}">
      <dgm:prSet/>
      <dgm:spPr/>
      <dgm:t>
        <a:bodyPr/>
        <a:lstStyle/>
        <a:p>
          <a:endParaRPr lang="en-US"/>
        </a:p>
      </dgm:t>
    </dgm:pt>
    <dgm:pt modelId="{D268EFDE-080E-46C2-A81E-7E5D083E5370}" type="sibTrans" cxnId="{7E4D279A-0970-440D-9A5B-5994A39B0131}">
      <dgm:prSet/>
      <dgm:spPr/>
      <dgm:t>
        <a:bodyPr/>
        <a:lstStyle/>
        <a:p>
          <a:endParaRPr lang="en-US"/>
        </a:p>
      </dgm:t>
    </dgm:pt>
    <dgm:pt modelId="{20558CC2-99DD-4AF5-A498-B1DDAC43DD3B}">
      <dgm:prSet phldrT="[Text]" custT="1"/>
      <dgm:spPr>
        <a:solidFill>
          <a:schemeClr val="bg1">
            <a:lumMod val="85000"/>
            <a:alpha val="90000"/>
          </a:schemeClr>
        </a:solidFill>
        <a:ln>
          <a:noFill/>
        </a:ln>
      </dgm:spPr>
      <dgm:t>
        <a:bodyPr/>
        <a:lstStyle/>
        <a:p>
          <a:pPr marL="171450" indent="-115888">
            <a:lnSpc>
              <a:spcPct val="100000"/>
            </a:lnSpc>
            <a:spcAft>
              <a:spcPts val="600"/>
            </a:spcAft>
            <a:tabLst>
              <a:tab pos="171450" algn="l"/>
            </a:tabLst>
          </a:pPr>
          <a:r>
            <a:rPr lang="en-US" sz="1050" dirty="0" smtClean="0">
              <a:solidFill>
                <a:schemeClr val="tx1">
                  <a:lumMod val="75000"/>
                  <a:lumOff val="25000"/>
                </a:schemeClr>
              </a:solidFill>
            </a:rPr>
            <a:t>Work with National DPP provider to engage participants throughout the program</a:t>
          </a:r>
          <a:endParaRPr lang="en-US" sz="1050" dirty="0">
            <a:solidFill>
              <a:schemeClr val="tx1">
                <a:lumMod val="75000"/>
                <a:lumOff val="25000"/>
              </a:schemeClr>
            </a:solidFill>
          </a:endParaRPr>
        </a:p>
      </dgm:t>
    </dgm:pt>
    <dgm:pt modelId="{3EF66B2F-928A-4B5E-AB10-5D58A7DF40FA}" type="parTrans" cxnId="{0ADA829C-3A16-4D4B-AECA-3E923B08B0E3}">
      <dgm:prSet/>
      <dgm:spPr/>
      <dgm:t>
        <a:bodyPr/>
        <a:lstStyle/>
        <a:p>
          <a:endParaRPr lang="en-US"/>
        </a:p>
      </dgm:t>
    </dgm:pt>
    <dgm:pt modelId="{37BACBA8-8335-4C56-8D17-A5930EA62C45}" type="sibTrans" cxnId="{0ADA829C-3A16-4D4B-AECA-3E923B08B0E3}">
      <dgm:prSet/>
      <dgm:spPr/>
      <dgm:t>
        <a:bodyPr/>
        <a:lstStyle/>
        <a:p>
          <a:endParaRPr lang="en-US"/>
        </a:p>
      </dgm:t>
    </dgm:pt>
    <dgm:pt modelId="{3068C67D-8EB6-463D-8F92-37CF62485844}">
      <dgm:prSet custT="1"/>
      <dgm:spPr>
        <a:solidFill>
          <a:schemeClr val="bg1">
            <a:lumMod val="85000"/>
            <a:alpha val="90000"/>
          </a:schemeClr>
        </a:solidFill>
        <a:ln>
          <a:noFill/>
        </a:ln>
      </dgm:spPr>
      <dgm:t>
        <a:bodyPr/>
        <a:lstStyle/>
        <a:p>
          <a:pPr marL="171450" indent="-115888">
            <a:lnSpc>
              <a:spcPct val="100000"/>
            </a:lnSpc>
            <a:spcAft>
              <a:spcPts val="600"/>
            </a:spcAft>
            <a:tabLst>
              <a:tab pos="171450" algn="l"/>
            </a:tabLst>
          </a:pPr>
          <a:r>
            <a:rPr lang="en-US" sz="1050" dirty="0" smtClean="0">
              <a:solidFill>
                <a:schemeClr val="tx1">
                  <a:lumMod val="75000"/>
                  <a:lumOff val="25000"/>
                </a:schemeClr>
              </a:solidFill>
            </a:rPr>
            <a:t>Consider AMA tools for physicians to discuss the program with their patients</a:t>
          </a:r>
          <a:endParaRPr lang="en-US" sz="1050" dirty="0">
            <a:solidFill>
              <a:schemeClr val="tx1">
                <a:lumMod val="75000"/>
                <a:lumOff val="25000"/>
              </a:schemeClr>
            </a:solidFill>
          </a:endParaRPr>
        </a:p>
      </dgm:t>
    </dgm:pt>
    <dgm:pt modelId="{38535DE9-8C63-4172-A5B7-4FFF9CFFE95B}" type="parTrans" cxnId="{D78266E9-F879-4053-9D80-BFDAA71C0170}">
      <dgm:prSet/>
      <dgm:spPr/>
      <dgm:t>
        <a:bodyPr/>
        <a:lstStyle/>
        <a:p>
          <a:endParaRPr lang="en-US"/>
        </a:p>
      </dgm:t>
    </dgm:pt>
    <dgm:pt modelId="{5442E339-63DB-461B-A772-6255FE1B05E2}" type="sibTrans" cxnId="{D78266E9-F879-4053-9D80-BFDAA71C0170}">
      <dgm:prSet/>
      <dgm:spPr/>
      <dgm:t>
        <a:bodyPr/>
        <a:lstStyle/>
        <a:p>
          <a:endParaRPr lang="en-US"/>
        </a:p>
      </dgm:t>
    </dgm:pt>
    <dgm:pt modelId="{BE0F8EBC-7F46-40D3-B0CC-3500479114D8}" type="pres">
      <dgm:prSet presAssocID="{46B7526C-E739-4456-AB17-40141D307DC9}" presName="Name0" presStyleCnt="0">
        <dgm:presLayoutVars>
          <dgm:dir/>
          <dgm:animLvl val="lvl"/>
          <dgm:resizeHandles val="exact"/>
        </dgm:presLayoutVars>
      </dgm:prSet>
      <dgm:spPr/>
      <dgm:t>
        <a:bodyPr/>
        <a:lstStyle/>
        <a:p>
          <a:endParaRPr lang="en-US"/>
        </a:p>
      </dgm:t>
    </dgm:pt>
    <dgm:pt modelId="{C3CC3B20-317B-422B-B8C1-8B304D2895F5}" type="pres">
      <dgm:prSet presAssocID="{ED331C72-B384-475D-AC8E-9420336900E3}" presName="composite" presStyleCnt="0"/>
      <dgm:spPr/>
    </dgm:pt>
    <dgm:pt modelId="{140329D5-DDF4-4708-AAF9-77409B98E899}" type="pres">
      <dgm:prSet presAssocID="{ED331C72-B384-475D-AC8E-9420336900E3}" presName="parTx" presStyleLbl="alignNode1" presStyleIdx="0" presStyleCnt="2" custLinFactNeighborX="-197">
        <dgm:presLayoutVars>
          <dgm:chMax val="0"/>
          <dgm:chPref val="0"/>
          <dgm:bulletEnabled val="1"/>
        </dgm:presLayoutVars>
      </dgm:prSet>
      <dgm:spPr/>
      <dgm:t>
        <a:bodyPr/>
        <a:lstStyle/>
        <a:p>
          <a:endParaRPr lang="en-US"/>
        </a:p>
      </dgm:t>
    </dgm:pt>
    <dgm:pt modelId="{8F892258-3DAA-465B-BF89-3EB96D961849}" type="pres">
      <dgm:prSet presAssocID="{ED331C72-B384-475D-AC8E-9420336900E3}" presName="desTx" presStyleLbl="alignAccFollowNode1" presStyleIdx="0" presStyleCnt="2">
        <dgm:presLayoutVars>
          <dgm:bulletEnabled val="1"/>
        </dgm:presLayoutVars>
      </dgm:prSet>
      <dgm:spPr/>
      <dgm:t>
        <a:bodyPr/>
        <a:lstStyle/>
        <a:p>
          <a:endParaRPr lang="en-US"/>
        </a:p>
      </dgm:t>
    </dgm:pt>
    <dgm:pt modelId="{3FB2C5CF-94AD-4EF0-8C08-2E232E663ACA}" type="pres">
      <dgm:prSet presAssocID="{3BC451D4-EC52-4CBE-898D-F0F1A765AC5A}" presName="space" presStyleCnt="0"/>
      <dgm:spPr/>
    </dgm:pt>
    <dgm:pt modelId="{A96DE78C-8AD9-46D7-95D5-15B565BD0C26}" type="pres">
      <dgm:prSet presAssocID="{2E1378B6-DDBD-4045-A352-433615F95F30}" presName="composite" presStyleCnt="0"/>
      <dgm:spPr/>
    </dgm:pt>
    <dgm:pt modelId="{D9213BC0-78A4-4265-A5D4-AB86DA781797}" type="pres">
      <dgm:prSet presAssocID="{2E1378B6-DDBD-4045-A352-433615F95F30}" presName="parTx" presStyleLbl="alignNode1" presStyleIdx="1" presStyleCnt="2">
        <dgm:presLayoutVars>
          <dgm:chMax val="0"/>
          <dgm:chPref val="0"/>
          <dgm:bulletEnabled val="1"/>
        </dgm:presLayoutVars>
      </dgm:prSet>
      <dgm:spPr/>
      <dgm:t>
        <a:bodyPr/>
        <a:lstStyle/>
        <a:p>
          <a:endParaRPr lang="en-US"/>
        </a:p>
      </dgm:t>
    </dgm:pt>
    <dgm:pt modelId="{0453E5B5-FBE4-4C5A-A13C-965035D92DC7}" type="pres">
      <dgm:prSet presAssocID="{2E1378B6-DDBD-4045-A352-433615F95F30}" presName="desTx" presStyleLbl="alignAccFollowNode1" presStyleIdx="1" presStyleCnt="2">
        <dgm:presLayoutVars>
          <dgm:bulletEnabled val="1"/>
        </dgm:presLayoutVars>
      </dgm:prSet>
      <dgm:spPr/>
      <dgm:t>
        <a:bodyPr/>
        <a:lstStyle/>
        <a:p>
          <a:endParaRPr lang="en-US"/>
        </a:p>
      </dgm:t>
    </dgm:pt>
  </dgm:ptLst>
  <dgm:cxnLst>
    <dgm:cxn modelId="{4E2D82E7-9361-478C-AE28-2123BEBC2936}" type="presOf" srcId="{47929855-8CA7-4922-8801-0A36B70A3B5B}" destId="{0453E5B5-FBE4-4C5A-A13C-965035D92DC7}" srcOrd="0" destOrd="0" presId="urn:microsoft.com/office/officeart/2005/8/layout/hList1"/>
    <dgm:cxn modelId="{987DD747-F418-418A-B9D5-63E2A89EF504}" srcId="{ED331C72-B384-475D-AC8E-9420336900E3}" destId="{7B49552B-D02C-4125-92D2-27F90B51B03E}" srcOrd="3" destOrd="0" parTransId="{DBFAEAAB-546F-4240-9F8B-3F92E45E5A74}" sibTransId="{6EBF0CE0-A71C-4E56-8EB1-B25D14B59CA5}"/>
    <dgm:cxn modelId="{213E25B0-2162-456D-9796-738FEA9E6152}" srcId="{2E1378B6-DDBD-4045-A352-433615F95F30}" destId="{A0BA2809-6EEF-4EAB-91CD-31634E01A89E}" srcOrd="1" destOrd="0" parTransId="{15C7FB39-446D-48DC-BA8E-C3130D8B129D}" sibTransId="{A04E4699-8452-4627-AC47-E3D77A78CFE5}"/>
    <dgm:cxn modelId="{0ADA829C-3A16-4D4B-AECA-3E923B08B0E3}" srcId="{ED331C72-B384-475D-AC8E-9420336900E3}" destId="{20558CC2-99DD-4AF5-A498-B1DDAC43DD3B}" srcOrd="1" destOrd="0" parTransId="{3EF66B2F-928A-4B5E-AB10-5D58A7DF40FA}" sibTransId="{37BACBA8-8335-4C56-8D17-A5930EA62C45}"/>
    <dgm:cxn modelId="{6C0F7E19-E2BC-4509-8DBD-AC01981B6392}" srcId="{46B7526C-E739-4456-AB17-40141D307DC9}" destId="{2E1378B6-DDBD-4045-A352-433615F95F30}" srcOrd="1" destOrd="0" parTransId="{2185DCDB-6359-419E-8695-DE122E4EC928}" sibTransId="{A2D312B0-B484-401F-90F5-CE19546BCF05}"/>
    <dgm:cxn modelId="{D0627D99-C2B2-4E5F-8A26-5F78071AE703}" type="presOf" srcId="{46B7526C-E739-4456-AB17-40141D307DC9}" destId="{BE0F8EBC-7F46-40D3-B0CC-3500479114D8}" srcOrd="0" destOrd="0" presId="urn:microsoft.com/office/officeart/2005/8/layout/hList1"/>
    <dgm:cxn modelId="{B93849AA-5B8E-408A-9BB9-62F1C96C90F9}" type="presOf" srcId="{20558CC2-99DD-4AF5-A498-B1DDAC43DD3B}" destId="{8F892258-3DAA-465B-BF89-3EB96D961849}" srcOrd="0" destOrd="1" presId="urn:microsoft.com/office/officeart/2005/8/layout/hList1"/>
    <dgm:cxn modelId="{62A170A8-E758-4173-BCBB-D7D77C815978}" type="presOf" srcId="{ED331C72-B384-475D-AC8E-9420336900E3}" destId="{140329D5-DDF4-4708-AAF9-77409B98E899}" srcOrd="0" destOrd="0" presId="urn:microsoft.com/office/officeart/2005/8/layout/hList1"/>
    <dgm:cxn modelId="{7E4D279A-0970-440D-9A5B-5994A39B0131}" srcId="{2E1378B6-DDBD-4045-A352-433615F95F30}" destId="{47929855-8CA7-4922-8801-0A36B70A3B5B}" srcOrd="0" destOrd="0" parTransId="{82A855E5-1E02-4C3F-8565-8AF534835819}" sibTransId="{D268EFDE-080E-46C2-A81E-7E5D083E5370}"/>
    <dgm:cxn modelId="{C77B460F-DAAB-42CF-ACD5-005CE3DFDCB9}" srcId="{46B7526C-E739-4456-AB17-40141D307DC9}" destId="{ED331C72-B384-475D-AC8E-9420336900E3}" srcOrd="0" destOrd="0" parTransId="{AD95CDBB-D8E4-41BD-87CC-AC3595FC0691}" sibTransId="{3BC451D4-EC52-4CBE-898D-F0F1A765AC5A}"/>
    <dgm:cxn modelId="{B2BB61A6-D3F0-40E8-B238-73C182BBD3F0}" srcId="{ED331C72-B384-475D-AC8E-9420336900E3}" destId="{A9BCD1E1-1525-4DC2-8610-CEBB7372F530}" srcOrd="0" destOrd="0" parTransId="{DC87E0A6-6659-414C-B92C-9A434BB38E11}" sibTransId="{E22AA2C4-8F11-468A-83EF-2EF8C2736325}"/>
    <dgm:cxn modelId="{F430877C-B02E-4F61-83FA-C5CD6F50D9EA}" type="presOf" srcId="{3068C67D-8EB6-463D-8F92-37CF62485844}" destId="{8F892258-3DAA-465B-BF89-3EB96D961849}" srcOrd="0" destOrd="2" presId="urn:microsoft.com/office/officeart/2005/8/layout/hList1"/>
    <dgm:cxn modelId="{99B95C38-C1B2-457A-8166-307647EFAFFE}" type="presOf" srcId="{A0BA2809-6EEF-4EAB-91CD-31634E01A89E}" destId="{0453E5B5-FBE4-4C5A-A13C-965035D92DC7}" srcOrd="0" destOrd="1" presId="urn:microsoft.com/office/officeart/2005/8/layout/hList1"/>
    <dgm:cxn modelId="{D78266E9-F879-4053-9D80-BFDAA71C0170}" srcId="{ED331C72-B384-475D-AC8E-9420336900E3}" destId="{3068C67D-8EB6-463D-8F92-37CF62485844}" srcOrd="2" destOrd="0" parTransId="{38535DE9-8C63-4172-A5B7-4FFF9CFFE95B}" sibTransId="{5442E339-63DB-461B-A772-6255FE1B05E2}"/>
    <dgm:cxn modelId="{179AA817-E23F-4A8B-8ECB-DDDEB302B29F}" type="presOf" srcId="{2E1378B6-DDBD-4045-A352-433615F95F30}" destId="{D9213BC0-78A4-4265-A5D4-AB86DA781797}" srcOrd="0" destOrd="0" presId="urn:microsoft.com/office/officeart/2005/8/layout/hList1"/>
    <dgm:cxn modelId="{46786512-5E62-48CA-A367-98D01A9CC9C6}" type="presOf" srcId="{A9BCD1E1-1525-4DC2-8610-CEBB7372F530}" destId="{8F892258-3DAA-465B-BF89-3EB96D961849}" srcOrd="0" destOrd="0" presId="urn:microsoft.com/office/officeart/2005/8/layout/hList1"/>
    <dgm:cxn modelId="{F204F09F-1A9D-4D9E-A5D4-AD379973B0E1}" type="presOf" srcId="{7B49552B-D02C-4125-92D2-27F90B51B03E}" destId="{8F892258-3DAA-465B-BF89-3EB96D961849}" srcOrd="0" destOrd="3" presId="urn:microsoft.com/office/officeart/2005/8/layout/hList1"/>
    <dgm:cxn modelId="{6C2041BE-E4DE-4E89-A091-70430C8D5EFA}" type="presParOf" srcId="{BE0F8EBC-7F46-40D3-B0CC-3500479114D8}" destId="{C3CC3B20-317B-422B-B8C1-8B304D2895F5}" srcOrd="0" destOrd="0" presId="urn:microsoft.com/office/officeart/2005/8/layout/hList1"/>
    <dgm:cxn modelId="{26957744-E2DA-481C-82C3-53E9CF4F1C4D}" type="presParOf" srcId="{C3CC3B20-317B-422B-B8C1-8B304D2895F5}" destId="{140329D5-DDF4-4708-AAF9-77409B98E899}" srcOrd="0" destOrd="0" presId="urn:microsoft.com/office/officeart/2005/8/layout/hList1"/>
    <dgm:cxn modelId="{B8EECDEF-A3D0-441D-8F27-8C7B8A7E4AB5}" type="presParOf" srcId="{C3CC3B20-317B-422B-B8C1-8B304D2895F5}" destId="{8F892258-3DAA-465B-BF89-3EB96D961849}" srcOrd="1" destOrd="0" presId="urn:microsoft.com/office/officeart/2005/8/layout/hList1"/>
    <dgm:cxn modelId="{B6755BA0-DC33-48E9-AD0B-B38243CF1F0A}" type="presParOf" srcId="{BE0F8EBC-7F46-40D3-B0CC-3500479114D8}" destId="{3FB2C5CF-94AD-4EF0-8C08-2E232E663ACA}" srcOrd="1" destOrd="0" presId="urn:microsoft.com/office/officeart/2005/8/layout/hList1"/>
    <dgm:cxn modelId="{7E9E9A66-E219-4A35-AA55-DCF1889F9C53}" type="presParOf" srcId="{BE0F8EBC-7F46-40D3-B0CC-3500479114D8}" destId="{A96DE78C-8AD9-46D7-95D5-15B565BD0C26}" srcOrd="2" destOrd="0" presId="urn:microsoft.com/office/officeart/2005/8/layout/hList1"/>
    <dgm:cxn modelId="{DADF91CB-B491-4287-8B73-2B37684873EA}" type="presParOf" srcId="{A96DE78C-8AD9-46D7-95D5-15B565BD0C26}" destId="{D9213BC0-78A4-4265-A5D4-AB86DA781797}" srcOrd="0" destOrd="0" presId="urn:microsoft.com/office/officeart/2005/8/layout/hList1"/>
    <dgm:cxn modelId="{BB3BCFA5-D65C-4140-9C70-264366AB3DD1}" type="presParOf" srcId="{A96DE78C-8AD9-46D7-95D5-15B565BD0C26}" destId="{0453E5B5-FBE4-4C5A-A13C-965035D92D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0329D5-DDF4-4708-AAF9-77409B98E899}">
      <dsp:nvSpPr>
        <dsp:cNvPr id="0" name=""/>
        <dsp:cNvSpPr/>
      </dsp:nvSpPr>
      <dsp:spPr>
        <a:xfrm>
          <a:off x="0" y="5110"/>
          <a:ext cx="3599239" cy="835200"/>
        </a:xfrm>
        <a:prstGeom prst="rect">
          <a:avLst/>
        </a:prstGeom>
        <a:solidFill>
          <a:srgbClr val="06407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Increase participant completion rate</a:t>
          </a:r>
          <a:endParaRPr lang="en-US" sz="1600" kern="1200" dirty="0"/>
        </a:p>
      </dsp:txBody>
      <dsp:txXfrm>
        <a:off x="0" y="5110"/>
        <a:ext cx="3599239" cy="835200"/>
      </dsp:txXfrm>
    </dsp:sp>
    <dsp:sp modelId="{8F892258-3DAA-465B-BF89-3EB96D961849}">
      <dsp:nvSpPr>
        <dsp:cNvPr id="0" name=""/>
        <dsp:cNvSpPr/>
      </dsp:nvSpPr>
      <dsp:spPr>
        <a:xfrm>
          <a:off x="37" y="840310"/>
          <a:ext cx="3599239" cy="1472692"/>
        </a:xfrm>
        <a:prstGeom prst="rect">
          <a:avLst/>
        </a:prstGeom>
        <a:solidFill>
          <a:schemeClr val="bg1">
            <a:lumMod val="8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71450" lvl="1" indent="-115888" algn="l" defTabSz="466725">
            <a:lnSpc>
              <a:spcPct val="100000"/>
            </a:lnSpc>
            <a:spcBef>
              <a:spcPct val="0"/>
            </a:spcBef>
            <a:spcAft>
              <a:spcPts val="600"/>
            </a:spcAft>
            <a:buChar char="••"/>
            <a:tabLst>
              <a:tab pos="171450" algn="l"/>
            </a:tabLst>
          </a:pPr>
          <a:r>
            <a:rPr lang="en-US" sz="1050" kern="1200" dirty="0" smtClean="0">
              <a:solidFill>
                <a:schemeClr val="tx1">
                  <a:lumMod val="75000"/>
                  <a:lumOff val="25000"/>
                </a:schemeClr>
              </a:solidFill>
            </a:rPr>
            <a:t>Offer individual incentives/align to benefit design</a:t>
          </a:r>
          <a:endParaRPr lang="en-US" sz="1050" kern="1200" dirty="0">
            <a:solidFill>
              <a:schemeClr val="tx1">
                <a:lumMod val="75000"/>
                <a:lumOff val="25000"/>
              </a:schemeClr>
            </a:solidFill>
          </a:endParaRPr>
        </a:p>
        <a:p>
          <a:pPr marL="171450" lvl="1" indent="-115888" algn="l" defTabSz="466725">
            <a:lnSpc>
              <a:spcPct val="100000"/>
            </a:lnSpc>
            <a:spcBef>
              <a:spcPct val="0"/>
            </a:spcBef>
            <a:spcAft>
              <a:spcPts val="600"/>
            </a:spcAft>
            <a:buChar char="••"/>
            <a:tabLst>
              <a:tab pos="171450" algn="l"/>
            </a:tabLst>
          </a:pPr>
          <a:r>
            <a:rPr lang="en-US" sz="1050" kern="1200" dirty="0" smtClean="0">
              <a:solidFill>
                <a:schemeClr val="tx1">
                  <a:lumMod val="75000"/>
                  <a:lumOff val="25000"/>
                </a:schemeClr>
              </a:solidFill>
            </a:rPr>
            <a:t>Work with National DPP provider to engage participants throughout the program</a:t>
          </a:r>
          <a:endParaRPr lang="en-US" sz="1050" kern="1200" dirty="0">
            <a:solidFill>
              <a:schemeClr val="tx1">
                <a:lumMod val="75000"/>
                <a:lumOff val="25000"/>
              </a:schemeClr>
            </a:solidFill>
          </a:endParaRPr>
        </a:p>
        <a:p>
          <a:pPr marL="171450" lvl="1" indent="-115888" algn="l" defTabSz="466725">
            <a:lnSpc>
              <a:spcPct val="100000"/>
            </a:lnSpc>
            <a:spcBef>
              <a:spcPct val="0"/>
            </a:spcBef>
            <a:spcAft>
              <a:spcPts val="600"/>
            </a:spcAft>
            <a:buChar char="••"/>
            <a:tabLst>
              <a:tab pos="171450" algn="l"/>
            </a:tabLst>
          </a:pPr>
          <a:r>
            <a:rPr lang="en-US" sz="1050" kern="1200" dirty="0" smtClean="0">
              <a:solidFill>
                <a:schemeClr val="tx1">
                  <a:lumMod val="75000"/>
                  <a:lumOff val="25000"/>
                </a:schemeClr>
              </a:solidFill>
            </a:rPr>
            <a:t>Consider AMA tools for physicians to discuss the program with their patients</a:t>
          </a:r>
          <a:endParaRPr lang="en-US" sz="1050" kern="1200" dirty="0">
            <a:solidFill>
              <a:schemeClr val="tx1">
                <a:lumMod val="75000"/>
                <a:lumOff val="25000"/>
              </a:schemeClr>
            </a:solidFill>
          </a:endParaRPr>
        </a:p>
        <a:p>
          <a:pPr marL="171450" lvl="1" indent="-115888" algn="l" defTabSz="466725">
            <a:lnSpc>
              <a:spcPct val="100000"/>
            </a:lnSpc>
            <a:spcBef>
              <a:spcPct val="0"/>
            </a:spcBef>
            <a:spcAft>
              <a:spcPts val="600"/>
            </a:spcAft>
            <a:buChar char="••"/>
            <a:tabLst>
              <a:tab pos="171450" algn="l"/>
            </a:tabLst>
          </a:pPr>
          <a:r>
            <a:rPr lang="en-US" sz="1050" kern="1200" dirty="0" smtClean="0">
              <a:solidFill>
                <a:schemeClr val="tx1">
                  <a:lumMod val="75000"/>
                  <a:lumOff val="25000"/>
                </a:schemeClr>
              </a:solidFill>
            </a:rPr>
            <a:t>Choose a local, in-person and/or virtual National DPP to connect with participants where they live/work</a:t>
          </a:r>
          <a:endParaRPr lang="en-US" sz="1050" kern="1200" dirty="0">
            <a:solidFill>
              <a:schemeClr val="tx1">
                <a:lumMod val="75000"/>
                <a:lumOff val="25000"/>
              </a:schemeClr>
            </a:solidFill>
          </a:endParaRPr>
        </a:p>
      </dsp:txBody>
      <dsp:txXfrm>
        <a:off x="37" y="840310"/>
        <a:ext cx="3599239" cy="1472692"/>
      </dsp:txXfrm>
    </dsp:sp>
    <dsp:sp modelId="{D9213BC0-78A4-4265-A5D4-AB86DA781797}">
      <dsp:nvSpPr>
        <dsp:cNvPr id="0" name=""/>
        <dsp:cNvSpPr/>
      </dsp:nvSpPr>
      <dsp:spPr>
        <a:xfrm>
          <a:off x="4103170" y="5110"/>
          <a:ext cx="3599239" cy="835200"/>
        </a:xfrm>
        <a:prstGeom prst="rect">
          <a:avLst/>
        </a:prstGeom>
        <a:solidFill>
          <a:srgbClr val="06407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l" defTabSz="711200">
            <a:lnSpc>
              <a:spcPct val="90000"/>
            </a:lnSpc>
            <a:spcBef>
              <a:spcPct val="0"/>
            </a:spcBef>
            <a:spcAft>
              <a:spcPct val="35000"/>
            </a:spcAft>
          </a:pPr>
          <a:r>
            <a:rPr lang="en-US" sz="1600" kern="1200" dirty="0" smtClean="0"/>
            <a:t>Align costs to outcomes</a:t>
          </a:r>
          <a:endParaRPr lang="en-US" sz="1600" kern="1200" dirty="0"/>
        </a:p>
      </dsp:txBody>
      <dsp:txXfrm>
        <a:off x="4103170" y="5110"/>
        <a:ext cx="3599239" cy="835200"/>
      </dsp:txXfrm>
    </dsp:sp>
    <dsp:sp modelId="{0453E5B5-FBE4-4C5A-A13C-965035D92DC7}">
      <dsp:nvSpPr>
        <dsp:cNvPr id="0" name=""/>
        <dsp:cNvSpPr/>
      </dsp:nvSpPr>
      <dsp:spPr>
        <a:xfrm>
          <a:off x="4103170" y="840310"/>
          <a:ext cx="3599239" cy="1472692"/>
        </a:xfrm>
        <a:prstGeom prst="rect">
          <a:avLst/>
        </a:prstGeom>
        <a:solidFill>
          <a:srgbClr val="D9D9D9">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169863" lvl="1" indent="-112713" algn="l" defTabSz="466725">
            <a:lnSpc>
              <a:spcPct val="100000"/>
            </a:lnSpc>
            <a:spcBef>
              <a:spcPct val="0"/>
            </a:spcBef>
            <a:spcAft>
              <a:spcPts val="600"/>
            </a:spcAft>
            <a:buChar char="••"/>
            <a:tabLst/>
          </a:pPr>
          <a:r>
            <a:rPr lang="en-US" sz="1050" kern="1200" dirty="0" smtClean="0">
              <a:solidFill>
                <a:srgbClr val="404040"/>
              </a:solidFill>
            </a:rPr>
            <a:t>Discuss benefit design with National DPP provider</a:t>
          </a:r>
          <a:endParaRPr lang="en-US" sz="1050" kern="1200" dirty="0">
            <a:solidFill>
              <a:srgbClr val="404040"/>
            </a:solidFill>
          </a:endParaRPr>
        </a:p>
        <a:p>
          <a:pPr marL="169863" lvl="1" indent="-112713" algn="l" defTabSz="466725">
            <a:lnSpc>
              <a:spcPct val="100000"/>
            </a:lnSpc>
            <a:spcBef>
              <a:spcPct val="0"/>
            </a:spcBef>
            <a:spcAft>
              <a:spcPts val="600"/>
            </a:spcAft>
            <a:buChar char="••"/>
            <a:tabLst/>
          </a:pPr>
          <a:r>
            <a:rPr lang="en-US" sz="1050" kern="1200" dirty="0" smtClean="0">
              <a:solidFill>
                <a:srgbClr val="404040"/>
              </a:solidFill>
            </a:rPr>
            <a:t>Explore outcomes-based payment models, which correlate payment with participant achievement of weight loss milestones</a:t>
          </a:r>
          <a:endParaRPr lang="en-US" sz="1050" kern="1200" dirty="0">
            <a:solidFill>
              <a:srgbClr val="404040"/>
            </a:solidFill>
          </a:endParaRPr>
        </a:p>
      </dsp:txBody>
      <dsp:txXfrm>
        <a:off x="4103170" y="840310"/>
        <a:ext cx="3599239" cy="14726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3/14/2016</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3/14/2016</a:t>
            </a:fld>
            <a:endParaRPr lang="en-US" dirty="0"/>
          </a:p>
        </p:txBody>
      </p:sp>
      <p:sp>
        <p:nvSpPr>
          <p:cNvPr id="4" name="Slide Image Placeholder 3"/>
          <p:cNvSpPr>
            <a:spLocks noGrp="1" noRot="1" noChangeAspect="1"/>
          </p:cNvSpPr>
          <p:nvPr>
            <p:ph type="sldImg" idx="2"/>
          </p:nvPr>
        </p:nvSpPr>
        <p:spPr>
          <a:xfrm>
            <a:off x="409575" y="700088"/>
            <a:ext cx="6207125"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pPr defTabSz="457923">
              <a:defRPr/>
            </a:pPr>
            <a:endParaRPr lang="en-US" baseline="0" dirty="0" smtClean="0"/>
          </a:p>
        </p:txBody>
      </p:sp>
      <p:sp>
        <p:nvSpPr>
          <p:cNvPr id="4" name="Slide Number Placeholder 3"/>
          <p:cNvSpPr>
            <a:spLocks noGrp="1"/>
          </p:cNvSpPr>
          <p:nvPr>
            <p:ph type="sldNum" sz="quarter" idx="10"/>
          </p:nvPr>
        </p:nvSpPr>
        <p:spPr/>
        <p:txBody>
          <a:bodyPr/>
          <a:lstStyle/>
          <a:p>
            <a:fld id="{21633E5F-3683-0140-832F-D6B972C1BC5D}" type="slidenum">
              <a:rPr lang="en-US" smtClean="0"/>
              <a:t>1</a:t>
            </a:fld>
            <a:endParaRPr lang="en-US" dirty="0"/>
          </a:p>
        </p:txBody>
      </p:sp>
    </p:spTree>
    <p:extLst>
      <p:ext uri="{BB962C8B-B14F-4D97-AF65-F5344CB8AC3E}">
        <p14:creationId xmlns:p14="http://schemas.microsoft.com/office/powerpoint/2010/main" val="304103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10</a:t>
            </a:fld>
            <a:endParaRPr lang="en-US" dirty="0"/>
          </a:p>
        </p:txBody>
      </p:sp>
    </p:spTree>
    <p:extLst>
      <p:ext uri="{BB962C8B-B14F-4D97-AF65-F5344CB8AC3E}">
        <p14:creationId xmlns:p14="http://schemas.microsoft.com/office/powerpoint/2010/main" val="3081674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pPr marL="229034" indent="-229034">
              <a:buAutoNum type="arabicPeriod"/>
            </a:pPr>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12</a:t>
            </a:fld>
            <a:endParaRPr lang="en-US" dirty="0"/>
          </a:p>
        </p:txBody>
      </p:sp>
    </p:spTree>
    <p:extLst>
      <p:ext uri="{BB962C8B-B14F-4D97-AF65-F5344CB8AC3E}">
        <p14:creationId xmlns:p14="http://schemas.microsoft.com/office/powerpoint/2010/main" val="962907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pPr defTabSz="466674">
              <a:defRPr/>
            </a:pPr>
            <a:endParaRPr lang="en-US" baseline="0" dirty="0" smtClean="0"/>
          </a:p>
        </p:txBody>
      </p:sp>
      <p:sp>
        <p:nvSpPr>
          <p:cNvPr id="4" name="Slide Number Placeholder 3"/>
          <p:cNvSpPr>
            <a:spLocks noGrp="1"/>
          </p:cNvSpPr>
          <p:nvPr>
            <p:ph type="sldNum" sz="quarter" idx="10"/>
          </p:nvPr>
        </p:nvSpPr>
        <p:spPr/>
        <p:txBody>
          <a:bodyPr/>
          <a:lstStyle/>
          <a:p>
            <a:fld id="{21633E5F-3683-0140-832F-D6B972C1BC5D}" type="slidenum">
              <a:rPr lang="en-US" smtClean="0"/>
              <a:t>15</a:t>
            </a:fld>
            <a:endParaRPr lang="en-US" dirty="0"/>
          </a:p>
        </p:txBody>
      </p:sp>
    </p:spTree>
    <p:extLst>
      <p:ext uri="{BB962C8B-B14F-4D97-AF65-F5344CB8AC3E}">
        <p14:creationId xmlns:p14="http://schemas.microsoft.com/office/powerpoint/2010/main" val="124480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6913"/>
            <a:ext cx="6207125" cy="34925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1633E5F-3683-0140-832F-D6B972C1BC5D}" type="slidenum">
              <a:rPr lang="en-US" smtClean="0"/>
              <a:t>2</a:t>
            </a:fld>
            <a:endParaRPr lang="en-US" dirty="0"/>
          </a:p>
        </p:txBody>
      </p:sp>
    </p:spTree>
    <p:extLst>
      <p:ext uri="{BB962C8B-B14F-4D97-AF65-F5344CB8AC3E}">
        <p14:creationId xmlns:p14="http://schemas.microsoft.com/office/powerpoint/2010/main" val="76636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3</a:t>
            </a:fld>
            <a:endParaRPr lang="en-US" dirty="0"/>
          </a:p>
        </p:txBody>
      </p:sp>
    </p:spTree>
    <p:extLst>
      <p:ext uri="{BB962C8B-B14F-4D97-AF65-F5344CB8AC3E}">
        <p14:creationId xmlns:p14="http://schemas.microsoft.com/office/powerpoint/2010/main" val="42647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sv-SE" altLang="en-US" dirty="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21633E5F-3683-0140-832F-D6B972C1BC5D}" type="slidenum">
              <a:rPr lang="en-US" smtClean="0"/>
              <a:t>4</a:t>
            </a:fld>
            <a:endParaRPr lang="en-US" dirty="0"/>
          </a:p>
        </p:txBody>
      </p:sp>
    </p:spTree>
    <p:extLst>
      <p:ext uri="{BB962C8B-B14F-4D97-AF65-F5344CB8AC3E}">
        <p14:creationId xmlns:p14="http://schemas.microsoft.com/office/powerpoint/2010/main" val="28481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5</a:t>
            </a:fld>
            <a:endParaRPr lang="en-US" dirty="0"/>
          </a:p>
        </p:txBody>
      </p:sp>
    </p:spTree>
    <p:extLst>
      <p:ext uri="{BB962C8B-B14F-4D97-AF65-F5344CB8AC3E}">
        <p14:creationId xmlns:p14="http://schemas.microsoft.com/office/powerpoint/2010/main" val="337641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6</a:t>
            </a:fld>
            <a:endParaRPr lang="en-US" dirty="0"/>
          </a:p>
        </p:txBody>
      </p:sp>
    </p:spTree>
    <p:extLst>
      <p:ext uri="{BB962C8B-B14F-4D97-AF65-F5344CB8AC3E}">
        <p14:creationId xmlns:p14="http://schemas.microsoft.com/office/powerpoint/2010/main" val="3069689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7</a:t>
            </a:fld>
            <a:endParaRPr lang="en-US" dirty="0"/>
          </a:p>
        </p:txBody>
      </p:sp>
    </p:spTree>
    <p:extLst>
      <p:ext uri="{BB962C8B-B14F-4D97-AF65-F5344CB8AC3E}">
        <p14:creationId xmlns:p14="http://schemas.microsoft.com/office/powerpoint/2010/main" val="29708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8</a:t>
            </a:fld>
            <a:endParaRPr lang="en-US" dirty="0"/>
          </a:p>
        </p:txBody>
      </p:sp>
    </p:spTree>
    <p:extLst>
      <p:ext uri="{BB962C8B-B14F-4D97-AF65-F5344CB8AC3E}">
        <p14:creationId xmlns:p14="http://schemas.microsoft.com/office/powerpoint/2010/main" val="3069689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33E5F-3683-0140-832F-D6B972C1BC5D}" type="slidenum">
              <a:rPr lang="en-US" smtClean="0"/>
              <a:t>9</a:t>
            </a:fld>
            <a:endParaRPr lang="en-US" dirty="0"/>
          </a:p>
        </p:txBody>
      </p:sp>
    </p:spTree>
    <p:extLst>
      <p:ext uri="{BB962C8B-B14F-4D97-AF65-F5344CB8AC3E}">
        <p14:creationId xmlns:p14="http://schemas.microsoft.com/office/powerpoint/2010/main" val="946335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78404" y="3273778"/>
            <a:ext cx="5511509" cy="1008946"/>
          </a:xfrm>
        </p:spPr>
        <p:txBody>
          <a:bodyPr>
            <a:normAutofit/>
          </a:bodyPr>
          <a:lstStyle>
            <a:lvl1pPr marL="0" indent="0" algn="l">
              <a:buNone/>
              <a:defRPr sz="1200" b="1" cap="none" spc="0">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2" name="Title 1"/>
          <p:cNvSpPr>
            <a:spLocks noGrp="1"/>
          </p:cNvSpPr>
          <p:nvPr>
            <p:ph type="ctrTitle"/>
          </p:nvPr>
        </p:nvSpPr>
        <p:spPr>
          <a:xfrm>
            <a:off x="3478404" y="254001"/>
            <a:ext cx="5511509" cy="2851822"/>
          </a:xfrm>
        </p:spPr>
        <p:txBody>
          <a:bodyPr anchor="b">
            <a:normAutofit/>
          </a:bodyPr>
          <a:lstStyle>
            <a:lvl1pPr algn="l">
              <a:defRPr sz="3200" spc="0"/>
            </a:lvl1pPr>
          </a:lstStyle>
          <a:p>
            <a:r>
              <a:rPr lang="en-US" dirty="0" smtClean="0"/>
              <a:t>Click to edit Master title style</a:t>
            </a:r>
            <a:endParaRPr lang="en-US" dirty="0"/>
          </a:p>
        </p:txBody>
      </p:sp>
      <p:pic>
        <p:nvPicPr>
          <p:cNvPr id="6" name="Picture 5" descr="ThinkstockPhotos-480906812.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3139723" cy="5143500"/>
          </a:xfrm>
          <a:prstGeom prst="rect">
            <a:avLst/>
          </a:prstGeom>
        </p:spPr>
      </p:pic>
    </p:spTree>
    <p:extLst>
      <p:ext uri="{BB962C8B-B14F-4D97-AF65-F5344CB8AC3E}">
        <p14:creationId xmlns:p14="http://schemas.microsoft.com/office/powerpoint/2010/main" val="1090831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9992" y="58908"/>
            <a:ext cx="7834089" cy="857250"/>
          </a:xfrm>
        </p:spPr>
        <p:txBody>
          <a:bodyPr>
            <a:normAutofit/>
          </a:bodyPr>
          <a:lstStyle>
            <a:lvl1pPr>
              <a:defRPr sz="1800" spc="0"/>
            </a:lvl1pPr>
          </a:lstStyle>
          <a:p>
            <a:r>
              <a:rPr lang="en-US" dirty="0" smtClean="0"/>
              <a:t>Click to edit Master title style</a:t>
            </a:r>
            <a:endParaRPr lang="en-US" dirty="0"/>
          </a:p>
        </p:txBody>
      </p:sp>
      <p:sp>
        <p:nvSpPr>
          <p:cNvPr id="3" name="Content Placeholder 2"/>
          <p:cNvSpPr>
            <a:spLocks noGrp="1"/>
          </p:cNvSpPr>
          <p:nvPr>
            <p:ph idx="1"/>
          </p:nvPr>
        </p:nvSpPr>
        <p:spPr>
          <a:xfrm>
            <a:off x="665481" y="949325"/>
            <a:ext cx="7828596" cy="3830941"/>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3"/>
          <p:cNvSpPr>
            <a:spLocks noGrp="1"/>
          </p:cNvSpPr>
          <p:nvPr>
            <p:ph type="sldNum" sz="quarter" idx="10"/>
          </p:nvPr>
        </p:nvSpPr>
        <p:spPr/>
        <p:txBody>
          <a:bodyPr/>
          <a:lstStyle/>
          <a:p>
            <a:fld id="{3ED89BC9-5CDD-5A4A-985A-E0647E6F0A33}" type="slidenum">
              <a:rPr lang="en-US" smtClean="0"/>
              <a:pPr/>
              <a:t>‹#›</a:t>
            </a:fld>
            <a:endParaRPr lang="en-US" dirty="0"/>
          </a:p>
        </p:txBody>
      </p:sp>
    </p:spTree>
    <p:extLst>
      <p:ext uri="{BB962C8B-B14F-4D97-AF65-F5344CB8AC3E}">
        <p14:creationId xmlns:p14="http://schemas.microsoft.com/office/powerpoint/2010/main" val="43057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9992" y="56525"/>
            <a:ext cx="7834089" cy="857250"/>
          </a:xfrm>
        </p:spPr>
        <p:txBody>
          <a:bodyPr>
            <a:normAutofit/>
          </a:bodyPr>
          <a:lstStyle>
            <a:lvl1pPr>
              <a:defRPr sz="1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659985" y="949326"/>
            <a:ext cx="3835815" cy="3886397"/>
          </a:xfrm>
        </p:spPr>
        <p:txBody>
          <a:bodyPr/>
          <a:lstStyle>
            <a:lvl1pPr>
              <a:defRPr sz="135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900">
                <a:solidFill>
                  <a:schemeClr val="tx1">
                    <a:lumMod val="75000"/>
                    <a:lumOff val="25000"/>
                  </a:schemeClr>
                </a:solidFill>
              </a:defRPr>
            </a:lvl4pPr>
            <a:lvl5pPr>
              <a:defRPr sz="750">
                <a:solidFill>
                  <a:schemeClr val="tx1">
                    <a:lumMod val="75000"/>
                    <a:lumOff val="25000"/>
                  </a:schemeClr>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2" y="949325"/>
            <a:ext cx="3845876" cy="3886397"/>
          </a:xfrm>
        </p:spPr>
        <p:txBody>
          <a:bodyPr/>
          <a:lstStyle>
            <a:lvl1pPr>
              <a:defRPr sz="1350">
                <a:solidFill>
                  <a:schemeClr val="tx1">
                    <a:lumMod val="75000"/>
                    <a:lumOff val="25000"/>
                  </a:schemeClr>
                </a:solidFill>
              </a:defRPr>
            </a:lvl1pPr>
            <a:lvl2pPr>
              <a:defRPr sz="1200">
                <a:solidFill>
                  <a:schemeClr val="tx1">
                    <a:lumMod val="75000"/>
                    <a:lumOff val="25000"/>
                  </a:schemeClr>
                </a:solidFill>
              </a:defRPr>
            </a:lvl2pPr>
            <a:lvl3pPr>
              <a:defRPr sz="1050">
                <a:solidFill>
                  <a:schemeClr val="tx1">
                    <a:lumMod val="75000"/>
                    <a:lumOff val="25000"/>
                  </a:schemeClr>
                </a:solidFill>
              </a:defRPr>
            </a:lvl3pPr>
            <a:lvl4pPr>
              <a:defRPr sz="900">
                <a:solidFill>
                  <a:schemeClr val="tx1">
                    <a:lumMod val="75000"/>
                    <a:lumOff val="25000"/>
                  </a:schemeClr>
                </a:solidFill>
              </a:defRPr>
            </a:lvl4pPr>
            <a:lvl5pPr>
              <a:defRPr sz="750">
                <a:solidFill>
                  <a:schemeClr val="tx1">
                    <a:lumMod val="75000"/>
                    <a:lumOff val="25000"/>
                  </a:schemeClr>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Slide Number Placeholder 4"/>
          <p:cNvSpPr>
            <a:spLocks noGrp="1"/>
          </p:cNvSpPr>
          <p:nvPr>
            <p:ph type="sldNum" sz="quarter" idx="10"/>
          </p:nvPr>
        </p:nvSpPr>
        <p:spPr/>
        <p:txBody>
          <a:bodyPr/>
          <a:lstStyle/>
          <a:p>
            <a:fld id="{3ED89BC9-5CDD-5A4A-985A-E0647E6F0A33}" type="slidenum">
              <a:rPr lang="en-US" smtClean="0"/>
              <a:pPr/>
              <a:t>‹#›</a:t>
            </a:fld>
            <a:endParaRPr lang="en-US" dirty="0"/>
          </a:p>
        </p:txBody>
      </p:sp>
    </p:spTree>
    <p:extLst>
      <p:ext uri="{BB962C8B-B14F-4D97-AF65-F5344CB8AC3E}">
        <p14:creationId xmlns:p14="http://schemas.microsoft.com/office/powerpoint/2010/main" val="21687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466737" y="4894854"/>
            <a:ext cx="2133600" cy="273844"/>
          </a:xfrm>
          <a:prstGeom prst="rect">
            <a:avLst/>
          </a:prstGeom>
        </p:spPr>
        <p:txBody>
          <a:bodyPr/>
          <a:lstStyle/>
          <a:p>
            <a:fld id="{D96F40EB-5A53-4FCF-8DDA-716E9E3FFAA9}" type="slidenum">
              <a:rPr lang="en-US" smtClean="0"/>
              <a:t>‹#›</a:t>
            </a:fld>
            <a:endParaRPr lang="en-US" dirty="0"/>
          </a:p>
        </p:txBody>
      </p:sp>
      <p:sp>
        <p:nvSpPr>
          <p:cNvPr id="6" name="Title 1"/>
          <p:cNvSpPr>
            <a:spLocks noGrp="1"/>
          </p:cNvSpPr>
          <p:nvPr>
            <p:ph type="title"/>
          </p:nvPr>
        </p:nvSpPr>
        <p:spPr>
          <a:xfrm>
            <a:off x="659992" y="55609"/>
            <a:ext cx="7834089" cy="857250"/>
          </a:xfrm>
        </p:spPr>
        <p:txBody>
          <a:bodyPr>
            <a:normAutofit/>
          </a:bodyPr>
          <a:lstStyle>
            <a:lvl1pPr>
              <a:defRPr sz="1800" spc="0"/>
            </a:lvl1pPr>
          </a:lstStyle>
          <a:p>
            <a:r>
              <a:rPr lang="en-US" dirty="0" smtClean="0"/>
              <a:t>Click to edit Master title style</a:t>
            </a:r>
            <a:endParaRPr lang="en-US" dirty="0"/>
          </a:p>
        </p:txBody>
      </p:sp>
    </p:spTree>
    <p:extLst>
      <p:ext uri="{BB962C8B-B14F-4D97-AF65-F5344CB8AC3E}">
        <p14:creationId xmlns:p14="http://schemas.microsoft.com/office/powerpoint/2010/main" val="434825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9992" y="58801"/>
            <a:ext cx="7834089" cy="85725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5481" y="955676"/>
            <a:ext cx="7828596" cy="38578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9"/>
          <p:cNvSpPr txBox="1">
            <a:spLocks/>
          </p:cNvSpPr>
          <p:nvPr userDrawn="1"/>
        </p:nvSpPr>
        <p:spPr>
          <a:xfrm>
            <a:off x="659992" y="4786352"/>
            <a:ext cx="7025556" cy="496847"/>
          </a:xfrm>
          <a:prstGeom prst="rect">
            <a:avLst/>
          </a:prstGeom>
          <a:ln>
            <a:noFill/>
          </a:ln>
        </p:spPr>
        <p:txBody>
          <a:bodyPr/>
          <a:lstStyle>
            <a:defPPr>
              <a:defRPr lang="en-US"/>
            </a:defPPr>
            <a:lvl1pPr marL="0" algn="l" defTabSz="457200" rtl="0" eaLnBrk="1" latinLnBrk="0" hangingPunct="1">
              <a:defRPr lang="en-US" sz="900" kern="1200" smtClean="0">
                <a:solidFill>
                  <a:srgbClr val="064079"/>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kern="1200" dirty="0" smtClean="0">
                <a:solidFill>
                  <a:schemeClr val="tx1">
                    <a:lumMod val="50000"/>
                    <a:lumOff val="50000"/>
                  </a:schemeClr>
                </a:solidFill>
                <a:effectLst/>
                <a:latin typeface="+mn-lt"/>
                <a:ea typeface="+mn-ea"/>
                <a:cs typeface="+mn-cs"/>
              </a:rPr>
              <a:t>© 2015. American Medical Association. All rights reserved. Modifications to any data or analysis provided requires either AMA written permission or the removal of all references to the AMA and any other sources of data or analysis, including the CDC and/or </a:t>
            </a:r>
            <a:r>
              <a:rPr lang="en-US" sz="750" kern="1200" dirty="0" err="1" smtClean="0">
                <a:solidFill>
                  <a:schemeClr val="tx1">
                    <a:lumMod val="50000"/>
                    <a:lumOff val="50000"/>
                  </a:schemeClr>
                </a:solidFill>
                <a:effectLst/>
                <a:latin typeface="+mn-lt"/>
                <a:ea typeface="+mn-ea"/>
                <a:cs typeface="+mn-cs"/>
              </a:rPr>
              <a:t>Truven</a:t>
            </a:r>
            <a:r>
              <a:rPr lang="en-US" sz="750" kern="1200" dirty="0" smtClean="0">
                <a:solidFill>
                  <a:schemeClr val="tx1">
                    <a:lumMod val="50000"/>
                    <a:lumOff val="50000"/>
                  </a:schemeClr>
                </a:solidFill>
                <a:effectLst/>
                <a:latin typeface="+mn-lt"/>
                <a:ea typeface="+mn-ea"/>
                <a:cs typeface="+mn-cs"/>
              </a:rPr>
              <a:t> Health Analytics, as applicable.</a:t>
            </a:r>
            <a:endParaRPr lang="en-US" sz="750" dirty="0">
              <a:solidFill>
                <a:schemeClr val="tx1">
                  <a:lumMod val="50000"/>
                  <a:lumOff val="50000"/>
                </a:schemeClr>
              </a:solidFill>
            </a:endParaRPr>
          </a:p>
        </p:txBody>
      </p:sp>
      <p:cxnSp>
        <p:nvCxnSpPr>
          <p:cNvPr id="7" name="Straight Connector 6"/>
          <p:cNvCxnSpPr/>
          <p:nvPr userDrawn="1"/>
        </p:nvCxnSpPr>
        <p:spPr>
          <a:xfrm>
            <a:off x="749300" y="4813540"/>
            <a:ext cx="7744777"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9"/>
          <p:cNvSpPr>
            <a:spLocks noGrp="1"/>
          </p:cNvSpPr>
          <p:nvPr>
            <p:ph type="sldNum" sz="quarter" idx="4"/>
          </p:nvPr>
        </p:nvSpPr>
        <p:spPr>
          <a:xfrm>
            <a:off x="6471260" y="4767263"/>
            <a:ext cx="2133600" cy="274637"/>
          </a:xfrm>
          <a:prstGeom prst="rect">
            <a:avLst/>
          </a:prstGeom>
        </p:spPr>
        <p:txBody>
          <a:bodyPr vert="horz" lIns="91440" tIns="45720" rIns="91440" bIns="45720" rtlCol="0" anchor="ctr"/>
          <a:lstStyle>
            <a:lvl1pPr algn="r">
              <a:defRPr sz="1000">
                <a:solidFill>
                  <a:srgbClr val="064079"/>
                </a:solidFill>
              </a:defRPr>
            </a:lvl1pPr>
          </a:lstStyle>
          <a:p>
            <a:fld id="{3ED89BC9-5CDD-5A4A-985A-E0647E6F0A33}" type="slidenum">
              <a:rPr lang="en-US" smtClean="0"/>
              <a:pPr/>
              <a:t>‹#›</a:t>
            </a:fld>
            <a:endParaRPr lang="en-US" dirty="0"/>
          </a:p>
        </p:txBody>
      </p:sp>
    </p:spTree>
    <p:extLst>
      <p:ext uri="{BB962C8B-B14F-4D97-AF65-F5344CB8AC3E}">
        <p14:creationId xmlns:p14="http://schemas.microsoft.com/office/powerpoint/2010/main" val="728132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712" r:id="rId4"/>
  </p:sldLayoutIdLst>
  <p:timing>
    <p:tnLst>
      <p:par>
        <p:cTn id="1" dur="indefinite" restart="never" nodeType="tmRoot"/>
      </p:par>
    </p:tnLst>
  </p:timing>
  <p:hf hdr="0" ftr="0" dt="0"/>
  <p:txStyles>
    <p:titleStyle>
      <a:lvl1pPr algn="l" defTabSz="342900" rtl="0" eaLnBrk="1" latinLnBrk="0" hangingPunct="1">
        <a:spcBef>
          <a:spcPct val="0"/>
        </a:spcBef>
        <a:buNone/>
        <a:defRPr sz="2400" kern="1200" spc="0">
          <a:solidFill>
            <a:srgbClr val="064079"/>
          </a:solidFill>
          <a:latin typeface="+mj-lt"/>
          <a:ea typeface="+mj-ea"/>
          <a:cs typeface="+mj-cs"/>
        </a:defRPr>
      </a:lvl1pPr>
    </p:titleStyle>
    <p:bodyStyle>
      <a:lvl1pPr marL="141288" indent="-141288" algn="l" defTabSz="342900" rtl="0" eaLnBrk="1" latinLnBrk="0" hangingPunct="1">
        <a:lnSpc>
          <a:spcPct val="100000"/>
        </a:lnSpc>
        <a:spcBef>
          <a:spcPts val="0"/>
        </a:spcBef>
        <a:spcAft>
          <a:spcPts val="600"/>
        </a:spcAft>
        <a:buClr>
          <a:schemeClr val="bg1">
            <a:lumMod val="65000"/>
          </a:schemeClr>
        </a:buClr>
        <a:buFont typeface="Arial"/>
        <a:buChar char="•"/>
        <a:defRPr sz="1350" kern="1200">
          <a:solidFill>
            <a:schemeClr val="tx1">
              <a:lumMod val="75000"/>
              <a:lumOff val="25000"/>
            </a:schemeClr>
          </a:solidFill>
          <a:latin typeface="+mn-lt"/>
          <a:ea typeface="+mn-ea"/>
          <a:cs typeface="+mn-cs"/>
        </a:defRPr>
      </a:lvl1pPr>
      <a:lvl2pPr marL="346075" indent="-157163" algn="l" defTabSz="342900" rtl="0" eaLnBrk="1" latinLnBrk="0" hangingPunct="1">
        <a:lnSpc>
          <a:spcPct val="100000"/>
        </a:lnSpc>
        <a:spcBef>
          <a:spcPts val="0"/>
        </a:spcBef>
        <a:spcAft>
          <a:spcPts val="600"/>
        </a:spcAft>
        <a:buClr>
          <a:schemeClr val="bg1">
            <a:lumMod val="65000"/>
          </a:schemeClr>
        </a:buClr>
        <a:buFont typeface="Arial"/>
        <a:buChar char="–"/>
        <a:defRPr sz="1200" kern="1200">
          <a:solidFill>
            <a:schemeClr val="tx1">
              <a:lumMod val="75000"/>
              <a:lumOff val="25000"/>
            </a:schemeClr>
          </a:solidFill>
          <a:latin typeface="+mn-lt"/>
          <a:ea typeface="+mn-ea"/>
          <a:cs typeface="+mn-cs"/>
        </a:defRPr>
      </a:lvl2pPr>
      <a:lvl3pPr marL="452438" indent="-107950" algn="l" defTabSz="342900" rtl="0" eaLnBrk="1" latinLnBrk="0" hangingPunct="1">
        <a:lnSpc>
          <a:spcPct val="100000"/>
        </a:lnSpc>
        <a:spcBef>
          <a:spcPts val="0"/>
        </a:spcBef>
        <a:spcAft>
          <a:spcPts val="600"/>
        </a:spcAft>
        <a:buClr>
          <a:schemeClr val="bg1">
            <a:lumMod val="65000"/>
          </a:schemeClr>
        </a:buClr>
        <a:buFont typeface="Arial"/>
        <a:buChar char="•"/>
        <a:tabLst/>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225"/>
        </a:spcBef>
        <a:spcAft>
          <a:spcPts val="300"/>
        </a:spcAft>
        <a:buClr>
          <a:schemeClr val="bg1">
            <a:lumMod val="65000"/>
          </a:schemeClr>
        </a:buClr>
        <a:buFont typeface="Arial"/>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225"/>
        </a:spcBef>
        <a:spcAft>
          <a:spcPts val="300"/>
        </a:spcAft>
        <a:buClr>
          <a:schemeClr val="bg1">
            <a:lumMod val="65000"/>
          </a:schemeClr>
        </a:buClr>
        <a:buFont typeface="Arial"/>
        <a:buChar char="»"/>
        <a:defRPr sz="75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hyperlink" Target="https://nccd.cdc.gov/DDT_DPRP/Registry.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ma-roi-calculator.appspot.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Preventing Diabetes:</a:t>
            </a:r>
            <a:br>
              <a:rPr lang="en-US" dirty="0" smtClean="0"/>
            </a:br>
            <a:r>
              <a:rPr lang="en-US" dirty="0" smtClean="0"/>
              <a:t>The National Diabetes Prevention Program as a Covered Benefit</a:t>
            </a:r>
            <a:endParaRPr lang="en-US" dirty="0"/>
          </a:p>
        </p:txBody>
      </p:sp>
    </p:spTree>
    <p:extLst>
      <p:ext uri="{BB962C8B-B14F-4D97-AF65-F5344CB8AC3E}">
        <p14:creationId xmlns:p14="http://schemas.microsoft.com/office/powerpoint/2010/main" val="1283366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potential return: Key levers</a:t>
            </a:r>
            <a:endParaRPr lang="en-US" dirty="0"/>
          </a:p>
        </p:txBody>
      </p:sp>
      <p:sp>
        <p:nvSpPr>
          <p:cNvPr id="5" name="Content Placeholder 4"/>
          <p:cNvSpPr>
            <a:spLocks noGrp="1"/>
          </p:cNvSpPr>
          <p:nvPr>
            <p:ph idx="1"/>
          </p:nvPr>
        </p:nvSpPr>
        <p:spPr/>
        <p:txBody>
          <a:bodyPr/>
          <a:lstStyle/>
          <a:p>
            <a:r>
              <a:rPr lang="en-US" dirty="0" smtClean="0"/>
              <a:t>The following are key levers that drive the impact </a:t>
            </a:r>
            <a:r>
              <a:rPr lang="en-US" dirty="0"/>
              <a:t>the National DPP could </a:t>
            </a:r>
            <a:r>
              <a:rPr lang="en-US" dirty="0" smtClean="0"/>
              <a:t>have for your population.</a:t>
            </a:r>
            <a:endParaRPr lang="en-US" dirty="0"/>
          </a:p>
        </p:txBody>
      </p:sp>
      <p:graphicFrame>
        <p:nvGraphicFramePr>
          <p:cNvPr id="4" name="Diagram 3"/>
          <p:cNvGraphicFramePr/>
          <p:nvPr>
            <p:extLst>
              <p:ext uri="{D42A27DB-BD31-4B8C-83A1-F6EECF244321}">
                <p14:modId xmlns:p14="http://schemas.microsoft.com/office/powerpoint/2010/main" val="671313276"/>
              </p:ext>
            </p:extLst>
          </p:nvPr>
        </p:nvGraphicFramePr>
        <p:xfrm>
          <a:off x="770466" y="1604776"/>
          <a:ext cx="7702447" cy="2318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0"/>
          </p:nvPr>
        </p:nvSpPr>
        <p:spPr/>
        <p:txBody>
          <a:bodyPr/>
          <a:lstStyle/>
          <a:p>
            <a:fld id="{3ED89BC9-5CDD-5A4A-985A-E0647E6F0A33}" type="slidenum">
              <a:rPr lang="en-US" smtClean="0"/>
              <a:pPr/>
              <a:t>10</a:t>
            </a:fld>
            <a:endParaRPr lang="en-US" dirty="0"/>
          </a:p>
        </p:txBody>
      </p:sp>
    </p:spTree>
    <p:extLst>
      <p:ext uri="{BB962C8B-B14F-4D97-AF65-F5344CB8AC3E}">
        <p14:creationId xmlns:p14="http://schemas.microsoft.com/office/powerpoint/2010/main" val="710064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benefits to consider</a:t>
            </a:r>
            <a:endParaRPr lang="en-US" dirty="0"/>
          </a:p>
        </p:txBody>
      </p:sp>
      <p:sp>
        <p:nvSpPr>
          <p:cNvPr id="5" name="Content Placeholder 4"/>
          <p:cNvSpPr>
            <a:spLocks noGrp="1"/>
          </p:cNvSpPr>
          <p:nvPr>
            <p:ph idx="1"/>
          </p:nvPr>
        </p:nvSpPr>
        <p:spPr>
          <a:xfrm>
            <a:off x="665481" y="949326"/>
            <a:ext cx="7828596" cy="4219373"/>
          </a:xfrm>
        </p:spPr>
        <p:txBody>
          <a:bodyPr>
            <a:normAutofit/>
          </a:bodyPr>
          <a:lstStyle/>
          <a:p>
            <a:pPr marL="0" indent="0">
              <a:buNone/>
            </a:pPr>
            <a:r>
              <a:rPr lang="en-US" dirty="0" smtClean="0"/>
              <a:t>In addition to medical claims savings, there are additional potential benefits that are not included in the </a:t>
            </a:r>
            <a:r>
              <a:rPr lang="en-US" dirty="0" smtClean="0">
                <a:solidFill>
                  <a:schemeClr val="tx1"/>
                </a:solidFill>
              </a:rPr>
              <a:t>AMA cost savings </a:t>
            </a:r>
            <a:r>
              <a:rPr lang="en-US" dirty="0" smtClean="0"/>
              <a:t>calculator that may be pertinent for your business case.</a:t>
            </a:r>
          </a:p>
          <a:p>
            <a:r>
              <a:rPr lang="en-US" dirty="0" smtClean="0"/>
              <a:t>Medical expenditures and claims costs</a:t>
            </a:r>
          </a:p>
          <a:p>
            <a:pPr lvl="1"/>
            <a:r>
              <a:rPr lang="en-US" dirty="0"/>
              <a:t>Long-term impact of the National DPP beyond three years </a:t>
            </a:r>
          </a:p>
          <a:p>
            <a:pPr lvl="1"/>
            <a:r>
              <a:rPr lang="en-US" dirty="0"/>
              <a:t>Incremental impact of the National DPP for those </a:t>
            </a:r>
            <a:r>
              <a:rPr lang="en-US" dirty="0" smtClean="0"/>
              <a:t>that enroll but do not complete</a:t>
            </a:r>
          </a:p>
          <a:p>
            <a:r>
              <a:rPr lang="en-US" dirty="0" smtClean="0"/>
              <a:t>Incidence/prevalence</a:t>
            </a:r>
          </a:p>
          <a:p>
            <a:pPr lvl="1"/>
            <a:r>
              <a:rPr lang="en-US" dirty="0"/>
              <a:t>A dynamic model that includes influx of new individuals who may be at </a:t>
            </a:r>
            <a:r>
              <a:rPr lang="en-US" dirty="0" smtClean="0"/>
              <a:t>risk</a:t>
            </a:r>
          </a:p>
          <a:p>
            <a:pPr lvl="1"/>
            <a:r>
              <a:rPr lang="en-US" dirty="0" smtClean="0"/>
              <a:t>Impact </a:t>
            </a:r>
            <a:r>
              <a:rPr lang="en-US" dirty="0"/>
              <a:t>of the National DPP on other </a:t>
            </a:r>
            <a:r>
              <a:rPr lang="en-US" dirty="0" smtClean="0"/>
              <a:t>co-morbidities</a:t>
            </a:r>
          </a:p>
          <a:p>
            <a:r>
              <a:rPr lang="en-US" dirty="0" smtClean="0"/>
              <a:t>Productivity</a:t>
            </a:r>
          </a:p>
          <a:p>
            <a:pPr lvl="1"/>
            <a:r>
              <a:rPr lang="en-US" dirty="0" smtClean="0"/>
              <a:t>Increased productivity and reduced absenteeism</a:t>
            </a:r>
          </a:p>
        </p:txBody>
      </p:sp>
      <p:sp>
        <p:nvSpPr>
          <p:cNvPr id="4" name="Slide Number Placeholder 3"/>
          <p:cNvSpPr>
            <a:spLocks noGrp="1"/>
          </p:cNvSpPr>
          <p:nvPr>
            <p:ph type="sldNum" sz="quarter" idx="10"/>
          </p:nvPr>
        </p:nvSpPr>
        <p:spPr/>
        <p:txBody>
          <a:bodyPr/>
          <a:lstStyle/>
          <a:p>
            <a:fld id="{3ED89BC9-5CDD-5A4A-985A-E0647E6F0A33}" type="slidenum">
              <a:rPr lang="en-US" smtClean="0"/>
              <a:pPr/>
              <a:t>11</a:t>
            </a:fld>
            <a:endParaRPr lang="en-US" dirty="0"/>
          </a:p>
        </p:txBody>
      </p:sp>
    </p:spTree>
    <p:extLst>
      <p:ext uri="{BB962C8B-B14F-4D97-AF65-F5344CB8AC3E}">
        <p14:creationId xmlns:p14="http://schemas.microsoft.com/office/powerpoint/2010/main" val="4050616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Cost of the National DPP</a:t>
            </a:r>
            <a:endParaRPr lang="en-US" dirty="0"/>
          </a:p>
        </p:txBody>
      </p:sp>
      <p:sp>
        <p:nvSpPr>
          <p:cNvPr id="12" name="Content Placeholder 11"/>
          <p:cNvSpPr>
            <a:spLocks noGrp="1"/>
          </p:cNvSpPr>
          <p:nvPr>
            <p:ph idx="1"/>
          </p:nvPr>
        </p:nvSpPr>
        <p:spPr/>
        <p:txBody>
          <a:bodyPr/>
          <a:lstStyle/>
          <a:p>
            <a:r>
              <a:rPr lang="en-US" smtClean="0">
                <a:solidFill>
                  <a:schemeClr val="tx1"/>
                </a:solidFill>
              </a:rPr>
              <a:t>The cost of covering the National DPP is less than the medical claims incurred in the first year after an individual is diagnosed with diabetes:</a:t>
            </a:r>
          </a:p>
          <a:p>
            <a:pPr marL="0" indent="0">
              <a:buNone/>
            </a:pPr>
            <a:endParaRPr lang="en-US" dirty="0"/>
          </a:p>
        </p:txBody>
      </p:sp>
      <p:sp>
        <p:nvSpPr>
          <p:cNvPr id="6" name="TextBox 5"/>
          <p:cNvSpPr txBox="1"/>
          <p:nvPr/>
        </p:nvSpPr>
        <p:spPr>
          <a:xfrm>
            <a:off x="4622714" y="1572617"/>
            <a:ext cx="3808675" cy="1546577"/>
          </a:xfrm>
          <a:prstGeom prst="rect">
            <a:avLst/>
          </a:prstGeom>
          <a:noFill/>
        </p:spPr>
        <p:txBody>
          <a:bodyPr wrap="square">
            <a:spAutoFit/>
          </a:bodyPr>
          <a:lstStyle/>
          <a:p>
            <a:pPr marL="285750" indent="-285750">
              <a:spcBef>
                <a:spcPts val="450"/>
              </a:spcBef>
              <a:buFont typeface="Arial" panose="020B0604020202020204" pitchFamily="34" charset="0"/>
              <a:buChar char="•"/>
              <a:defRPr/>
            </a:pPr>
            <a:r>
              <a:rPr lang="en-US" sz="1350" b="1" dirty="0">
                <a:solidFill>
                  <a:srgbClr val="404040"/>
                </a:solidFill>
                <a:latin typeface="Arial"/>
              </a:rPr>
              <a:t>Diabetes </a:t>
            </a:r>
            <a:r>
              <a:rPr lang="en-US" sz="1350" b="1" dirty="0" smtClean="0">
                <a:solidFill>
                  <a:srgbClr val="404040"/>
                </a:solidFill>
                <a:latin typeface="Arial"/>
              </a:rPr>
              <a:t>costs approximately </a:t>
            </a:r>
            <a:r>
              <a:rPr lang="en-US" sz="1350" b="1" dirty="0">
                <a:solidFill>
                  <a:srgbClr val="404040"/>
                </a:solidFill>
                <a:latin typeface="Arial"/>
              </a:rPr>
              <a:t>$</a:t>
            </a:r>
            <a:r>
              <a:rPr lang="en-US" sz="1350" b="1" dirty="0" smtClean="0">
                <a:solidFill>
                  <a:srgbClr val="404040"/>
                </a:solidFill>
                <a:latin typeface="Arial"/>
              </a:rPr>
              <a:t>2,700 </a:t>
            </a:r>
            <a:r>
              <a:rPr lang="en-US" sz="1350" b="1" dirty="0">
                <a:solidFill>
                  <a:srgbClr val="404040"/>
                </a:solidFill>
                <a:latin typeface="Arial"/>
              </a:rPr>
              <a:t>per individual </a:t>
            </a:r>
            <a:r>
              <a:rPr lang="en-US" sz="1350" dirty="0">
                <a:solidFill>
                  <a:srgbClr val="404040"/>
                </a:solidFill>
                <a:latin typeface="Arial"/>
              </a:rPr>
              <a:t>with newly diagnosed diabetes in the first year of </a:t>
            </a:r>
            <a:r>
              <a:rPr lang="en-US" sz="1350" dirty="0" smtClean="0">
                <a:solidFill>
                  <a:srgbClr val="404040"/>
                </a:solidFill>
                <a:latin typeface="Arial"/>
              </a:rPr>
              <a:t>treatment</a:t>
            </a:r>
            <a:r>
              <a:rPr lang="en-US" sz="1350" baseline="30000" dirty="0">
                <a:solidFill>
                  <a:srgbClr val="404040"/>
                </a:solidFill>
                <a:latin typeface="Arial"/>
              </a:rPr>
              <a:t>*</a:t>
            </a:r>
            <a:endParaRPr lang="en-US" sz="1350" dirty="0">
              <a:solidFill>
                <a:srgbClr val="404040"/>
              </a:solidFill>
            </a:endParaRPr>
          </a:p>
          <a:p>
            <a:pPr marL="285750" lvl="0" indent="-285750">
              <a:buFont typeface="Arial" panose="020B0604020202020204" pitchFamily="34" charset="0"/>
              <a:buChar char="•"/>
            </a:pPr>
            <a:endParaRPr lang="en-US" sz="1350" dirty="0" smtClean="0">
              <a:solidFill>
                <a:srgbClr val="404040"/>
              </a:solidFill>
            </a:endParaRPr>
          </a:p>
          <a:p>
            <a:pPr marL="285750" lvl="0" indent="-285750">
              <a:buFont typeface="Arial" panose="020B0604020202020204" pitchFamily="34" charset="0"/>
              <a:buChar char="•"/>
            </a:pPr>
            <a:r>
              <a:rPr lang="en-US" sz="1350" dirty="0" smtClean="0">
                <a:solidFill>
                  <a:srgbClr val="404040"/>
                </a:solidFill>
              </a:rPr>
              <a:t>Individuals </a:t>
            </a:r>
            <a:r>
              <a:rPr lang="en-US" sz="1350" dirty="0">
                <a:solidFill>
                  <a:srgbClr val="404040"/>
                </a:solidFill>
              </a:rPr>
              <a:t>with prediabetes have a 15% to 30% chance of developing type 2 diabetes within five </a:t>
            </a:r>
            <a:r>
              <a:rPr lang="en-US" sz="1350" dirty="0" smtClean="0">
                <a:solidFill>
                  <a:srgbClr val="404040"/>
                </a:solidFill>
              </a:rPr>
              <a:t>years</a:t>
            </a:r>
            <a:r>
              <a:rPr lang="en-US" sz="1400" baseline="30000" dirty="0" smtClean="0"/>
              <a:t>†</a:t>
            </a:r>
            <a:endParaRPr lang="en-US" sz="1350" baseline="30000" dirty="0">
              <a:solidFill>
                <a:srgbClr val="404040"/>
              </a:solidFill>
            </a:endParaRPr>
          </a:p>
        </p:txBody>
      </p:sp>
      <p:sp>
        <p:nvSpPr>
          <p:cNvPr id="9" name="Right Brace 8"/>
          <p:cNvSpPr/>
          <p:nvPr/>
        </p:nvSpPr>
        <p:spPr>
          <a:xfrm>
            <a:off x="3880066" y="1583238"/>
            <a:ext cx="752033" cy="1603226"/>
          </a:xfrm>
          <a:prstGeom prst="rightBrace">
            <a:avLst/>
          </a:prstGeom>
          <a:ln>
            <a:solidFill>
              <a:srgbClr val="06407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dirty="0"/>
          </a:p>
        </p:txBody>
      </p:sp>
      <p:sp>
        <p:nvSpPr>
          <p:cNvPr id="5" name="TextBox 4"/>
          <p:cNvSpPr txBox="1"/>
          <p:nvPr/>
        </p:nvSpPr>
        <p:spPr>
          <a:xfrm>
            <a:off x="760102" y="1738867"/>
            <a:ext cx="2848761" cy="1284967"/>
          </a:xfrm>
          <a:prstGeom prst="rect">
            <a:avLst/>
          </a:prstGeom>
          <a:solidFill>
            <a:srgbClr val="064079"/>
          </a:solidFill>
          <a:ln>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600"/>
              </a:spcAft>
              <a:defRPr/>
            </a:pPr>
            <a:r>
              <a:rPr lang="en-US" sz="1350" dirty="0" smtClean="0">
                <a:solidFill>
                  <a:schemeClr val="bg1"/>
                </a:solidFill>
                <a:latin typeface="Arial"/>
              </a:rPr>
              <a:t>As </a:t>
            </a:r>
            <a:r>
              <a:rPr lang="en-US" sz="1350" dirty="0">
                <a:solidFill>
                  <a:schemeClr val="bg1"/>
                </a:solidFill>
                <a:latin typeface="Arial"/>
              </a:rPr>
              <a:t>an intervention to prevent diabetes, the National DPP costs</a:t>
            </a:r>
          </a:p>
          <a:p>
            <a:pPr marL="214313" indent="-214313">
              <a:spcAft>
                <a:spcPts val="600"/>
              </a:spcAft>
              <a:buFont typeface="Arial" panose="020B0604020202020204" pitchFamily="34" charset="0"/>
              <a:buChar char="•"/>
              <a:defRPr/>
            </a:pPr>
            <a:r>
              <a:rPr lang="en-US" sz="1350" dirty="0">
                <a:solidFill>
                  <a:schemeClr val="bg1"/>
                </a:solidFill>
                <a:latin typeface="Arial"/>
              </a:rPr>
              <a:t>A</a:t>
            </a:r>
            <a:r>
              <a:rPr lang="en-US" sz="1350" dirty="0" smtClean="0">
                <a:solidFill>
                  <a:schemeClr val="bg1"/>
                </a:solidFill>
                <a:latin typeface="Arial"/>
              </a:rPr>
              <a:t>n </a:t>
            </a:r>
            <a:r>
              <a:rPr lang="en-US" sz="1350" dirty="0">
                <a:solidFill>
                  <a:schemeClr val="bg1"/>
                </a:solidFill>
                <a:latin typeface="Arial"/>
              </a:rPr>
              <a:t>average of </a:t>
            </a:r>
            <a:r>
              <a:rPr lang="en-US" sz="1350" b="1" dirty="0">
                <a:solidFill>
                  <a:schemeClr val="bg1"/>
                </a:solidFill>
                <a:latin typeface="Arial"/>
              </a:rPr>
              <a:t>$450 </a:t>
            </a:r>
            <a:r>
              <a:rPr lang="en-US" sz="1350" dirty="0">
                <a:solidFill>
                  <a:schemeClr val="bg1"/>
                </a:solidFill>
                <a:latin typeface="Arial"/>
              </a:rPr>
              <a:t>per participant for a year</a:t>
            </a:r>
          </a:p>
          <a:p>
            <a:pPr>
              <a:spcAft>
                <a:spcPts val="600"/>
              </a:spcAft>
              <a:defRPr/>
            </a:pPr>
            <a:r>
              <a:rPr lang="en-US" sz="1350" dirty="0" smtClean="0">
                <a:solidFill>
                  <a:schemeClr val="bg1"/>
                </a:solidFill>
                <a:latin typeface="Arial"/>
              </a:rPr>
              <a:t>Payment </a:t>
            </a:r>
            <a:r>
              <a:rPr lang="en-US" sz="1350" dirty="0">
                <a:solidFill>
                  <a:schemeClr val="bg1"/>
                </a:solidFill>
                <a:latin typeface="Arial"/>
              </a:rPr>
              <a:t>models </a:t>
            </a:r>
            <a:r>
              <a:rPr lang="en-US" sz="1350" dirty="0" smtClean="0">
                <a:solidFill>
                  <a:schemeClr val="bg1"/>
                </a:solidFill>
                <a:latin typeface="Arial"/>
              </a:rPr>
              <a:t>vary</a:t>
            </a:r>
          </a:p>
        </p:txBody>
      </p:sp>
      <p:sp>
        <p:nvSpPr>
          <p:cNvPr id="10" name="TextBox 9"/>
          <p:cNvSpPr txBox="1"/>
          <p:nvPr/>
        </p:nvSpPr>
        <p:spPr>
          <a:xfrm rot="16200000">
            <a:off x="3498426" y="2216519"/>
            <a:ext cx="1178331" cy="253916"/>
          </a:xfrm>
          <a:prstGeom prst="rect">
            <a:avLst/>
          </a:prstGeom>
          <a:noFill/>
        </p:spPr>
        <p:txBody>
          <a:bodyPr wrap="square" rtlCol="0">
            <a:spAutoFit/>
          </a:bodyPr>
          <a:lstStyle/>
          <a:p>
            <a:pPr algn="ctr"/>
            <a:r>
              <a:rPr lang="en-US" sz="1050" dirty="0"/>
              <a:t>Alternatively…</a:t>
            </a:r>
          </a:p>
        </p:txBody>
      </p:sp>
      <p:sp>
        <p:nvSpPr>
          <p:cNvPr id="4" name="Rectangle 3"/>
          <p:cNvSpPr/>
          <p:nvPr/>
        </p:nvSpPr>
        <p:spPr>
          <a:xfrm>
            <a:off x="659921" y="3988223"/>
            <a:ext cx="7384622" cy="830997"/>
          </a:xfrm>
          <a:prstGeom prst="rect">
            <a:avLst/>
          </a:prstGeom>
        </p:spPr>
        <p:txBody>
          <a:bodyPr wrap="square">
            <a:spAutoFit/>
          </a:bodyPr>
          <a:lstStyle/>
          <a:p>
            <a:r>
              <a:rPr lang="en-US" sz="800" dirty="0" smtClean="0"/>
              <a:t>*2009-2012 </a:t>
            </a:r>
            <a:r>
              <a:rPr lang="en-US" sz="800" dirty="0"/>
              <a:t>individual level data from the </a:t>
            </a:r>
            <a:r>
              <a:rPr lang="en-US" sz="800" dirty="0" err="1"/>
              <a:t>Truven</a:t>
            </a:r>
            <a:r>
              <a:rPr lang="en-US" sz="800" dirty="0"/>
              <a:t> Health </a:t>
            </a:r>
            <a:r>
              <a:rPr lang="en-US" sz="800" dirty="0" err="1"/>
              <a:t>MarketScan</a:t>
            </a:r>
            <a:r>
              <a:rPr lang="en-US" sz="800" dirty="0"/>
              <a:t>® Lab Database - a 4.4 million subsample of the </a:t>
            </a:r>
            <a:r>
              <a:rPr lang="en-US" sz="800" dirty="0" err="1"/>
              <a:t>Truven</a:t>
            </a:r>
            <a:r>
              <a:rPr lang="en-US" sz="800" dirty="0"/>
              <a:t> Health </a:t>
            </a:r>
            <a:r>
              <a:rPr lang="en-US" sz="800" dirty="0" err="1"/>
              <a:t>MarketScan</a:t>
            </a:r>
            <a:r>
              <a:rPr lang="en-US" sz="800" dirty="0"/>
              <a:t>® Treatment Pathways. </a:t>
            </a:r>
            <a:r>
              <a:rPr lang="en-US" sz="800" dirty="0" err="1"/>
              <a:t>MarketScan</a:t>
            </a:r>
            <a:r>
              <a:rPr lang="en-US" sz="800" dirty="0"/>
              <a:t> is a registered trademark of </a:t>
            </a:r>
            <a:r>
              <a:rPr lang="en-US" sz="800" dirty="0" err="1"/>
              <a:t>Truven</a:t>
            </a:r>
            <a:r>
              <a:rPr lang="en-US" sz="800" dirty="0"/>
              <a:t> Health Analytics Inc</a:t>
            </a:r>
            <a:r>
              <a:rPr lang="en-US" sz="800" dirty="0" smtClean="0"/>
              <a:t>.</a:t>
            </a:r>
          </a:p>
          <a:p>
            <a:r>
              <a:rPr lang="en-US" sz="800" dirty="0"/>
              <a:t>† </a:t>
            </a:r>
            <a:r>
              <a:rPr lang="en-US" sz="800" dirty="0" smtClean="0"/>
              <a:t>Centers </a:t>
            </a:r>
            <a:r>
              <a:rPr lang="en-US" sz="800" dirty="0"/>
              <a:t>for Disease Control and </a:t>
            </a:r>
            <a:r>
              <a:rPr lang="en-US" sz="800" dirty="0" smtClean="0"/>
              <a:t>Prevention. </a:t>
            </a:r>
            <a:r>
              <a:rPr lang="en-US" sz="800" i="1" dirty="0" smtClean="0"/>
              <a:t>National </a:t>
            </a:r>
            <a:r>
              <a:rPr lang="en-US" sz="800" i="1" dirty="0"/>
              <a:t>Diabetes Statistics Report: Estimates of Diabetes and Its Burden in the United States, 2014</a:t>
            </a:r>
            <a:r>
              <a:rPr lang="en-US" sz="800" dirty="0"/>
              <a:t>. Atlanta, GA; 2014. Available at: </a:t>
            </a:r>
            <a:r>
              <a:rPr lang="en-US" sz="800" u="sng" dirty="0">
                <a:solidFill>
                  <a:srgbClr val="064079"/>
                </a:solidFill>
              </a:rPr>
              <a:t>http://www.cdc.gov/diabetes/pubs/statsreport14/national-diabetes-report-web.pdf</a:t>
            </a:r>
            <a:endParaRPr lang="en-US" sz="800" dirty="0">
              <a:solidFill>
                <a:srgbClr val="064079"/>
              </a:solidFill>
            </a:endParaRPr>
          </a:p>
          <a:p>
            <a:pPr marL="228600" indent="-228600">
              <a:buAutoNum type="arabicPeriod" startAt="6"/>
            </a:pPr>
            <a:endParaRPr lang="en-US" sz="800" dirty="0" smtClean="0"/>
          </a:p>
          <a:p>
            <a:pPr marL="228600" indent="-228600">
              <a:buAutoNum type="arabicPeriod" startAt="6"/>
            </a:pPr>
            <a:endParaRPr lang="en-US" sz="800" dirty="0"/>
          </a:p>
        </p:txBody>
      </p:sp>
      <p:sp>
        <p:nvSpPr>
          <p:cNvPr id="15" name="Slide Number Placeholder 14"/>
          <p:cNvSpPr>
            <a:spLocks noGrp="1"/>
          </p:cNvSpPr>
          <p:nvPr>
            <p:ph type="sldNum" sz="quarter" idx="10"/>
          </p:nvPr>
        </p:nvSpPr>
        <p:spPr/>
        <p:txBody>
          <a:bodyPr/>
          <a:lstStyle/>
          <a:p>
            <a:fld id="{3ED89BC9-5CDD-5A4A-985A-E0647E6F0A33}" type="slidenum">
              <a:rPr lang="en-US" smtClean="0"/>
              <a:pPr/>
              <a:t>12</a:t>
            </a:fld>
            <a:endParaRPr lang="en-US" dirty="0"/>
          </a:p>
        </p:txBody>
      </p:sp>
    </p:spTree>
    <p:extLst>
      <p:ext uri="{BB962C8B-B14F-4D97-AF65-F5344CB8AC3E}">
        <p14:creationId xmlns:p14="http://schemas.microsoft.com/office/powerpoint/2010/main" val="530845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hlinkClick r:id="rId2"/>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9073" y="1037139"/>
            <a:ext cx="5621412" cy="3614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96902" y="4302925"/>
            <a:ext cx="552452" cy="207749"/>
          </a:xfrm>
          <a:prstGeom prst="rect">
            <a:avLst/>
          </a:prstGeom>
          <a:solidFill>
            <a:schemeClr val="bg1"/>
          </a:solidFill>
        </p:spPr>
        <p:txBody>
          <a:bodyPr>
            <a:spAutoFit/>
          </a:bodyPr>
          <a:lstStyle/>
          <a:p>
            <a:pPr>
              <a:defRPr/>
            </a:pPr>
            <a:endParaRPr lang="en-US" sz="750" dirty="0">
              <a:solidFill>
                <a:srgbClr val="46166B"/>
              </a:solidFill>
              <a:latin typeface="Arial"/>
            </a:endParaRPr>
          </a:p>
        </p:txBody>
      </p:sp>
      <p:sp>
        <p:nvSpPr>
          <p:cNvPr id="3" name="Title 2"/>
          <p:cNvSpPr>
            <a:spLocks noGrp="1"/>
          </p:cNvSpPr>
          <p:nvPr>
            <p:ph type="title"/>
          </p:nvPr>
        </p:nvSpPr>
        <p:spPr>
          <a:xfrm>
            <a:off x="659992" y="0"/>
            <a:ext cx="7834089" cy="622289"/>
          </a:xfrm>
        </p:spPr>
        <p:txBody>
          <a:bodyPr/>
          <a:lstStyle/>
          <a:p>
            <a:r>
              <a:rPr lang="en-US" dirty="0" smtClean="0"/>
              <a:t>Availability of </a:t>
            </a:r>
            <a:r>
              <a:rPr lang="en-US" dirty="0"/>
              <a:t>National DPPs</a:t>
            </a:r>
          </a:p>
        </p:txBody>
      </p:sp>
      <p:sp>
        <p:nvSpPr>
          <p:cNvPr id="4" name="Content Placeholder 3"/>
          <p:cNvSpPr>
            <a:spLocks noGrp="1"/>
          </p:cNvSpPr>
          <p:nvPr>
            <p:ph idx="1"/>
          </p:nvPr>
        </p:nvSpPr>
        <p:spPr>
          <a:xfrm>
            <a:off x="665481" y="622289"/>
            <a:ext cx="7828596" cy="4157977"/>
          </a:xfrm>
        </p:spPr>
        <p:txBody>
          <a:bodyPr/>
          <a:lstStyle/>
          <a:p>
            <a:r>
              <a:rPr lang="en-US" dirty="0" smtClean="0"/>
              <a:t>Programs </a:t>
            </a:r>
            <a:r>
              <a:rPr lang="en-US" dirty="0"/>
              <a:t>with or seeking CDC recognition are available around the country. The CDC recognition program is critical to ensure program quality and fidelity.</a:t>
            </a:r>
          </a:p>
          <a:p>
            <a:r>
              <a:rPr lang="en-US" dirty="0"/>
              <a:t>Both in-person and virtual National DPPs </a:t>
            </a:r>
            <a:r>
              <a:rPr lang="en-US" dirty="0" smtClean="0"/>
              <a:t>are available.</a:t>
            </a:r>
          </a:p>
        </p:txBody>
      </p:sp>
      <p:sp>
        <p:nvSpPr>
          <p:cNvPr id="12" name="Content Placeholder 10"/>
          <p:cNvSpPr txBox="1">
            <a:spLocks/>
          </p:cNvSpPr>
          <p:nvPr/>
        </p:nvSpPr>
        <p:spPr>
          <a:xfrm>
            <a:off x="665481" y="4260887"/>
            <a:ext cx="7828596" cy="892834"/>
          </a:xfrm>
          <a:prstGeom prst="rect">
            <a:avLst/>
          </a:prstGeom>
        </p:spPr>
        <p:txBody>
          <a:bodyPr vert="horz" lIns="91440" tIns="45720" rIns="91440" bIns="45720" rtlCol="0">
            <a:normAutofit/>
          </a:bodyPr>
          <a:lstStyle>
            <a:lvl1pPr marL="141288" indent="-141288" algn="l" defTabSz="342900" rtl="0" eaLnBrk="1" latinLnBrk="0" hangingPunct="1">
              <a:lnSpc>
                <a:spcPct val="100000"/>
              </a:lnSpc>
              <a:spcBef>
                <a:spcPts val="0"/>
              </a:spcBef>
              <a:spcAft>
                <a:spcPts val="600"/>
              </a:spcAft>
              <a:buClr>
                <a:schemeClr val="bg1">
                  <a:lumMod val="65000"/>
                </a:schemeClr>
              </a:buClr>
              <a:buFont typeface="Arial"/>
              <a:buChar char="•"/>
              <a:defRPr sz="1350" kern="1200">
                <a:solidFill>
                  <a:schemeClr val="tx1">
                    <a:lumMod val="75000"/>
                    <a:lumOff val="25000"/>
                  </a:schemeClr>
                </a:solidFill>
                <a:latin typeface="+mn-lt"/>
                <a:ea typeface="+mn-ea"/>
                <a:cs typeface="+mn-cs"/>
              </a:defRPr>
            </a:lvl1pPr>
            <a:lvl2pPr marL="346075" indent="-157163" algn="l" defTabSz="342900" rtl="0" eaLnBrk="1" latinLnBrk="0" hangingPunct="1">
              <a:lnSpc>
                <a:spcPct val="100000"/>
              </a:lnSpc>
              <a:spcBef>
                <a:spcPts val="0"/>
              </a:spcBef>
              <a:spcAft>
                <a:spcPts val="600"/>
              </a:spcAft>
              <a:buClr>
                <a:schemeClr val="bg1">
                  <a:lumMod val="65000"/>
                </a:schemeClr>
              </a:buClr>
              <a:buFont typeface="Arial"/>
              <a:buChar char="–"/>
              <a:defRPr sz="1200" kern="1200">
                <a:solidFill>
                  <a:schemeClr val="tx1">
                    <a:lumMod val="75000"/>
                    <a:lumOff val="25000"/>
                  </a:schemeClr>
                </a:solidFill>
                <a:latin typeface="+mn-lt"/>
                <a:ea typeface="+mn-ea"/>
                <a:cs typeface="+mn-cs"/>
              </a:defRPr>
            </a:lvl2pPr>
            <a:lvl3pPr marL="452438" indent="-107950" algn="l" defTabSz="342900" rtl="0" eaLnBrk="1" latinLnBrk="0" hangingPunct="1">
              <a:lnSpc>
                <a:spcPct val="100000"/>
              </a:lnSpc>
              <a:spcBef>
                <a:spcPts val="0"/>
              </a:spcBef>
              <a:spcAft>
                <a:spcPts val="600"/>
              </a:spcAft>
              <a:buClr>
                <a:schemeClr val="bg1">
                  <a:lumMod val="65000"/>
                </a:schemeClr>
              </a:buClr>
              <a:buFont typeface="Arial"/>
              <a:buChar char="•"/>
              <a:tabLst/>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225"/>
              </a:spcBef>
              <a:spcAft>
                <a:spcPts val="300"/>
              </a:spcAft>
              <a:buClr>
                <a:schemeClr val="bg1">
                  <a:lumMod val="65000"/>
                </a:schemeClr>
              </a:buClr>
              <a:buFont typeface="Arial"/>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225"/>
              </a:spcBef>
              <a:spcAft>
                <a:spcPts val="300"/>
              </a:spcAft>
              <a:buClr>
                <a:schemeClr val="bg1">
                  <a:lumMod val="65000"/>
                </a:schemeClr>
              </a:buClr>
              <a:buFont typeface="Arial"/>
              <a:buChar char="»"/>
              <a:defRPr sz="75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a:lnSpc>
                <a:spcPct val="70000"/>
              </a:lnSpc>
              <a:buFont typeface="Arial"/>
              <a:buNone/>
            </a:pPr>
            <a:r>
              <a:rPr lang="en-US" dirty="0" smtClean="0"/>
              <a:t>For more information, visit</a:t>
            </a:r>
          </a:p>
          <a:p>
            <a:pPr marL="0" indent="0" algn="ctr">
              <a:lnSpc>
                <a:spcPct val="70000"/>
              </a:lnSpc>
              <a:buFont typeface="Arial"/>
              <a:buNone/>
            </a:pPr>
            <a:r>
              <a:rPr lang="en-US" b="1" dirty="0" smtClean="0">
                <a:solidFill>
                  <a:srgbClr val="064079"/>
                </a:solidFill>
              </a:rPr>
              <a:t>www.diabetesfreenc.com</a:t>
            </a:r>
          </a:p>
          <a:p>
            <a:pPr marL="0" indent="0" algn="ctr">
              <a:lnSpc>
                <a:spcPct val="70000"/>
              </a:lnSpc>
              <a:buFont typeface="Arial"/>
              <a:buNone/>
            </a:pPr>
            <a:endParaRPr lang="en-US" b="1" dirty="0">
              <a:solidFill>
                <a:schemeClr val="tx1"/>
              </a:solidFill>
            </a:endParaRPr>
          </a:p>
        </p:txBody>
      </p:sp>
      <p:sp>
        <p:nvSpPr>
          <p:cNvPr id="2" name="Slide Number Placeholder 1"/>
          <p:cNvSpPr>
            <a:spLocks noGrp="1"/>
          </p:cNvSpPr>
          <p:nvPr>
            <p:ph type="sldNum" sz="quarter" idx="10"/>
          </p:nvPr>
        </p:nvSpPr>
        <p:spPr/>
        <p:txBody>
          <a:bodyPr/>
          <a:lstStyle/>
          <a:p>
            <a:fld id="{3ED89BC9-5CDD-5A4A-985A-E0647E6F0A33}" type="slidenum">
              <a:rPr lang="en-US" smtClean="0"/>
              <a:pPr/>
              <a:t>13</a:t>
            </a:fld>
            <a:endParaRPr lang="en-US" dirty="0"/>
          </a:p>
        </p:txBody>
      </p:sp>
    </p:spTree>
    <p:extLst>
      <p:ext uri="{BB962C8B-B14F-4D97-AF65-F5344CB8AC3E}">
        <p14:creationId xmlns:p14="http://schemas.microsoft.com/office/powerpoint/2010/main" val="3368147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 the </a:t>
            </a:r>
            <a:r>
              <a:rPr lang="en-US" dirty="0"/>
              <a:t>National DPP </a:t>
            </a:r>
            <a:r>
              <a:rPr lang="en-US" dirty="0" smtClean="0"/>
              <a:t>for your population </a:t>
            </a:r>
            <a:endParaRPr lang="en-US" dirty="0"/>
          </a:p>
        </p:txBody>
      </p:sp>
      <p:sp>
        <p:nvSpPr>
          <p:cNvPr id="3" name="Content Placeholder 2"/>
          <p:cNvSpPr>
            <a:spLocks noGrp="1"/>
          </p:cNvSpPr>
          <p:nvPr>
            <p:ph idx="1"/>
          </p:nvPr>
        </p:nvSpPr>
        <p:spPr/>
        <p:txBody>
          <a:bodyPr/>
          <a:lstStyle/>
          <a:p>
            <a:pPr marL="342900" lvl="0" indent="-342900">
              <a:buFont typeface="+mj-lt"/>
              <a:buAutoNum type="arabicPeriod"/>
            </a:pPr>
            <a:r>
              <a:rPr lang="en-US" dirty="0" smtClean="0"/>
              <a:t>Review your health care </a:t>
            </a:r>
            <a:r>
              <a:rPr lang="en-US" dirty="0" smtClean="0">
                <a:solidFill>
                  <a:schemeClr val="tx1"/>
                </a:solidFill>
              </a:rPr>
              <a:t>claims data – estimate the size of your population with prediabetes to understand the potential impact of prevention</a:t>
            </a:r>
          </a:p>
          <a:p>
            <a:pPr marL="342900" lvl="0" indent="-342900">
              <a:buFont typeface="+mj-lt"/>
              <a:buAutoNum type="arabicPeriod"/>
            </a:pPr>
            <a:r>
              <a:rPr lang="en-US" dirty="0" smtClean="0">
                <a:solidFill>
                  <a:schemeClr val="tx1"/>
                </a:solidFill>
              </a:rPr>
              <a:t>Use the AMA’s calculator to estimate the potential medical claims cost savings of offering the </a:t>
            </a:r>
            <a:r>
              <a:rPr lang="en-US" dirty="0">
                <a:solidFill>
                  <a:schemeClr val="tx1"/>
                </a:solidFill>
              </a:rPr>
              <a:t>National DPP </a:t>
            </a:r>
            <a:r>
              <a:rPr lang="en-US" dirty="0">
                <a:solidFill>
                  <a:schemeClr val="tx1"/>
                </a:solidFill>
                <a:hlinkClick r:id="rId2"/>
              </a:rPr>
              <a:t>https://ama-roi-calculator.appspot.com</a:t>
            </a:r>
            <a:r>
              <a:rPr lang="en-US" dirty="0" smtClean="0">
                <a:solidFill>
                  <a:schemeClr val="tx1"/>
                </a:solidFill>
                <a:hlinkClick r:id="rId2"/>
              </a:rPr>
              <a:t>/</a:t>
            </a:r>
            <a:r>
              <a:rPr lang="en-US" dirty="0" smtClean="0">
                <a:solidFill>
                  <a:schemeClr val="tx1"/>
                </a:solidFill>
              </a:rPr>
              <a:t> </a:t>
            </a:r>
            <a:endParaRPr lang="en-US" dirty="0">
              <a:solidFill>
                <a:schemeClr val="tx1"/>
              </a:solidFill>
            </a:endParaRPr>
          </a:p>
          <a:p>
            <a:pPr marL="342900" lvl="0" indent="-342900">
              <a:buFont typeface="+mj-lt"/>
              <a:buAutoNum type="arabicPeriod"/>
            </a:pPr>
            <a:r>
              <a:rPr lang="en-US" dirty="0" smtClean="0">
                <a:solidFill>
                  <a:schemeClr val="tx1"/>
                </a:solidFill>
              </a:rPr>
              <a:t>Find a </a:t>
            </a:r>
            <a:r>
              <a:rPr lang="en-US" dirty="0">
                <a:solidFill>
                  <a:schemeClr val="tx1"/>
                </a:solidFill>
              </a:rPr>
              <a:t>National DPP provider </a:t>
            </a:r>
            <a:r>
              <a:rPr lang="en-US" dirty="0" smtClean="0"/>
              <a:t>– talk to them about options to bring the program to your employees </a:t>
            </a:r>
            <a:r>
              <a:rPr lang="en-US" dirty="0" smtClean="0">
                <a:solidFill>
                  <a:srgbClr val="064079"/>
                </a:solidFill>
              </a:rPr>
              <a:t>https://www.diabetesfreenc.com</a:t>
            </a:r>
          </a:p>
          <a:p>
            <a:pPr marL="342900" lvl="0" indent="-342900">
              <a:buFont typeface="+mj-lt"/>
              <a:buAutoNum type="arabicPeriod"/>
            </a:pPr>
            <a:r>
              <a:rPr lang="en-US" dirty="0" smtClean="0"/>
              <a:t>Talk to your insurance carrier/claims administrator </a:t>
            </a:r>
            <a:r>
              <a:rPr lang="en-US" dirty="0" smtClean="0">
                <a:solidFill>
                  <a:schemeClr val="tx1"/>
                </a:solidFill>
              </a:rPr>
              <a:t>about covering the program</a:t>
            </a:r>
          </a:p>
        </p:txBody>
      </p:sp>
      <p:sp>
        <p:nvSpPr>
          <p:cNvPr id="6" name="Slide Number Placeholder 5"/>
          <p:cNvSpPr>
            <a:spLocks noGrp="1"/>
          </p:cNvSpPr>
          <p:nvPr>
            <p:ph type="sldNum" sz="quarter" idx="10"/>
          </p:nvPr>
        </p:nvSpPr>
        <p:spPr/>
        <p:txBody>
          <a:bodyPr/>
          <a:lstStyle/>
          <a:p>
            <a:fld id="{3ED89BC9-5CDD-5A4A-985A-E0647E6F0A33}" type="slidenum">
              <a:rPr lang="en-US" smtClean="0"/>
              <a:pPr/>
              <a:t>14</a:t>
            </a:fld>
            <a:endParaRPr lang="en-US" dirty="0"/>
          </a:p>
        </p:txBody>
      </p:sp>
    </p:spTree>
    <p:extLst>
      <p:ext uri="{BB962C8B-B14F-4D97-AF65-F5344CB8AC3E}">
        <p14:creationId xmlns:p14="http://schemas.microsoft.com/office/powerpoint/2010/main" val="3888536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mtClean="0"/>
              <a:t>Join the AMA-CDC initiative to increase the use of National Diabetes Prevention Programs</a:t>
            </a:r>
            <a:endParaRPr lang="en-US" dirty="0"/>
          </a:p>
        </p:txBody>
      </p:sp>
      <p:sp>
        <p:nvSpPr>
          <p:cNvPr id="11" name="Content Placeholder 10"/>
          <p:cNvSpPr>
            <a:spLocks noGrp="1"/>
          </p:cNvSpPr>
          <p:nvPr>
            <p:ph idx="1"/>
          </p:nvPr>
        </p:nvSpPr>
        <p:spPr>
          <a:xfrm>
            <a:off x="665481" y="4203529"/>
            <a:ext cx="7828596" cy="425826"/>
          </a:xfrm>
        </p:spPr>
        <p:txBody>
          <a:bodyPr>
            <a:normAutofit/>
          </a:bodyPr>
          <a:lstStyle/>
          <a:p>
            <a:pPr marL="0" indent="0" algn="ctr">
              <a:buNone/>
            </a:pPr>
            <a:r>
              <a:rPr lang="en-US" b="1" dirty="0" err="1" smtClean="0">
                <a:solidFill>
                  <a:srgbClr val="E71933"/>
                </a:solidFill>
              </a:rPr>
              <a:t>PreventDiabetesStat.org</a:t>
            </a:r>
            <a:endParaRPr lang="en-US" b="1" dirty="0">
              <a:solidFill>
                <a:srgbClr val="E71933"/>
              </a:solidFill>
            </a:endParaRPr>
          </a:p>
        </p:txBody>
      </p:sp>
      <p:pic>
        <p:nvPicPr>
          <p:cNvPr id="1026" name="Picture 2"/>
          <p:cNvPicPr>
            <a:picLocks noChangeArrowheads="1"/>
          </p:cNvPicPr>
          <p:nvPr/>
        </p:nvPicPr>
        <p:blipFill rotWithShape="1">
          <a:blip r:embed="rId3" cstate="print">
            <a:extLst>
              <a:ext uri="{28A0092B-C50C-407E-A947-70E740481C1C}">
                <a14:useLocalDpi xmlns:a14="http://schemas.microsoft.com/office/drawing/2010/main"/>
              </a:ext>
            </a:extLst>
          </a:blip>
          <a:srcRect b="15439"/>
          <a:stretch/>
        </p:blipFill>
        <p:spPr bwMode="auto">
          <a:xfrm>
            <a:off x="1369147" y="1148805"/>
            <a:ext cx="6405707" cy="2934771"/>
          </a:xfrm>
          <a:prstGeom prst="rect">
            <a:avLst/>
          </a:prstGeom>
          <a:noFill/>
          <a:ln w="6350" cmpd="sng">
            <a:solidFill>
              <a:srgbClr val="0D0D0D"/>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0"/>
          </p:nvPr>
        </p:nvSpPr>
        <p:spPr/>
        <p:txBody>
          <a:bodyPr/>
          <a:lstStyle/>
          <a:p>
            <a:fld id="{3ED89BC9-5CDD-5A4A-985A-E0647E6F0A33}" type="slidenum">
              <a:rPr lang="en-US" smtClean="0"/>
              <a:pPr/>
              <a:t>15</a:t>
            </a:fld>
            <a:endParaRPr lang="en-US" dirty="0"/>
          </a:p>
        </p:txBody>
      </p:sp>
      <p:sp>
        <p:nvSpPr>
          <p:cNvPr id="8" name="Rectangle 7"/>
          <p:cNvSpPr/>
          <p:nvPr/>
        </p:nvSpPr>
        <p:spPr>
          <a:xfrm>
            <a:off x="665481" y="4826000"/>
            <a:ext cx="7109373" cy="317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07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6" name="Picture 2"/>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9001" y="2112319"/>
            <a:ext cx="4171011" cy="166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Prediabetes: Targeting a population at risk</a:t>
            </a:r>
            <a:endParaRPr lang="en-US" dirty="0"/>
          </a:p>
        </p:txBody>
      </p:sp>
      <p:sp>
        <p:nvSpPr>
          <p:cNvPr id="5" name="Content Placeholder 4"/>
          <p:cNvSpPr>
            <a:spLocks noGrp="1"/>
          </p:cNvSpPr>
          <p:nvPr>
            <p:ph idx="1"/>
          </p:nvPr>
        </p:nvSpPr>
        <p:spPr/>
        <p:txBody>
          <a:bodyPr/>
          <a:lstStyle/>
          <a:p>
            <a:pPr marL="188912" lvl="1" indent="0">
              <a:buNone/>
            </a:pPr>
            <a:r>
              <a:rPr lang="en-US" dirty="0" smtClean="0"/>
              <a:t>Prediabetes: A </a:t>
            </a:r>
            <a:r>
              <a:rPr lang="en-US" b="1" dirty="0" smtClean="0">
                <a:solidFill>
                  <a:schemeClr val="tx1"/>
                </a:solidFill>
              </a:rPr>
              <a:t>reversible</a:t>
            </a:r>
            <a:r>
              <a:rPr lang="en-US" dirty="0" smtClean="0">
                <a:solidFill>
                  <a:schemeClr val="tx1"/>
                </a:solidFill>
              </a:rPr>
              <a:t> </a:t>
            </a:r>
            <a:r>
              <a:rPr lang="en-US" dirty="0" smtClean="0"/>
              <a:t>cardio metabolic risk factor in which plasma glucose levels are above normal but not high enough to diagnose type 2 </a:t>
            </a:r>
            <a:r>
              <a:rPr lang="en-US" dirty="0"/>
              <a:t>diabetes. </a:t>
            </a:r>
            <a:r>
              <a:rPr lang="en-US" dirty="0" smtClean="0"/>
              <a:t> It is defined as </a:t>
            </a:r>
            <a:r>
              <a:rPr lang="en-US" dirty="0"/>
              <a:t>having an initial A1c result between 5.7 and 6.4</a:t>
            </a:r>
            <a:r>
              <a:rPr lang="en-US" dirty="0" smtClean="0"/>
              <a:t>%, or other blood tested noted below and </a:t>
            </a:r>
            <a:r>
              <a:rPr lang="en-US" dirty="0"/>
              <a:t>no prior diabetes diagnosis </a:t>
            </a:r>
            <a:r>
              <a:rPr lang="en-US" baseline="30000" dirty="0" smtClean="0"/>
              <a:t>†,‡    </a:t>
            </a:r>
            <a:endParaRPr lang="en-US" baseline="30000" dirty="0"/>
          </a:p>
          <a:p>
            <a:pPr lvl="1"/>
            <a:r>
              <a:rPr lang="en-US" dirty="0" smtClean="0"/>
              <a:t>3-5 times higher risk of developing type 2 diabetes</a:t>
            </a:r>
            <a:r>
              <a:rPr lang="en-US" baseline="30000" dirty="0"/>
              <a:t>*</a:t>
            </a:r>
            <a:endParaRPr lang="en-US" baseline="30000" dirty="0" smtClean="0"/>
          </a:p>
          <a:p>
            <a:pPr lvl="1"/>
            <a:r>
              <a:rPr lang="en-US" dirty="0" smtClean="0"/>
              <a:t>Increased risk of cardiovascular disease and death</a:t>
            </a:r>
          </a:p>
          <a:p>
            <a:endParaRPr lang="en-US" dirty="0"/>
          </a:p>
        </p:txBody>
      </p:sp>
      <p:sp>
        <p:nvSpPr>
          <p:cNvPr id="4" name="Oval 3"/>
          <p:cNvSpPr/>
          <p:nvPr/>
        </p:nvSpPr>
        <p:spPr>
          <a:xfrm>
            <a:off x="571048" y="2783109"/>
            <a:ext cx="3859835" cy="388835"/>
          </a:xfrm>
          <a:prstGeom prst="ellipse">
            <a:avLst/>
          </a:prstGeom>
          <a:noFill/>
          <a:ln w="25400">
            <a:solidFill>
              <a:srgbClr val="E719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Footer Placeholder 3"/>
          <p:cNvSpPr txBox="1">
            <a:spLocks/>
          </p:cNvSpPr>
          <p:nvPr/>
        </p:nvSpPr>
        <p:spPr bwMode="auto">
          <a:xfrm>
            <a:off x="696705" y="3959246"/>
            <a:ext cx="7797827" cy="62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5" tIns="25712" rIns="51425" bIns="25712"/>
          <a:lstStyle>
            <a:lvl1pPr>
              <a:spcBef>
                <a:spcPct val="20000"/>
              </a:spcBef>
              <a:buClr>
                <a:srgbClr val="A6A6A6"/>
              </a:buClr>
              <a:buFont typeface="Arial" charset="0"/>
              <a:buChar char="•"/>
              <a:defRPr sz="2000">
                <a:solidFill>
                  <a:srgbClr val="505053"/>
                </a:solidFill>
                <a:latin typeface="Arial" charset="0"/>
              </a:defRPr>
            </a:lvl1pPr>
            <a:lvl2pPr indent="-285750">
              <a:spcBef>
                <a:spcPct val="20000"/>
              </a:spcBef>
              <a:buClr>
                <a:srgbClr val="A6A6A6"/>
              </a:buClr>
              <a:buFont typeface="Arial" charset="0"/>
              <a:buChar char="–"/>
              <a:defRPr>
                <a:solidFill>
                  <a:srgbClr val="505053"/>
                </a:solidFill>
                <a:latin typeface="Arial" charset="0"/>
              </a:defRPr>
            </a:lvl2pPr>
            <a:lvl3pPr indent="-228600">
              <a:spcBef>
                <a:spcPct val="20000"/>
              </a:spcBef>
              <a:buClr>
                <a:srgbClr val="A6A6A6"/>
              </a:buClr>
              <a:buFont typeface="Arial" charset="0"/>
              <a:buChar char="•"/>
              <a:defRPr sz="1600">
                <a:solidFill>
                  <a:srgbClr val="505053"/>
                </a:solidFill>
                <a:latin typeface="Arial" charset="0"/>
              </a:defRPr>
            </a:lvl3pPr>
            <a:lvl4pPr indent="-228600">
              <a:spcBef>
                <a:spcPct val="20000"/>
              </a:spcBef>
              <a:buClr>
                <a:srgbClr val="A6A6A6"/>
              </a:buClr>
              <a:buFont typeface="Arial" charset="0"/>
              <a:buChar char="–"/>
              <a:defRPr sz="1400">
                <a:solidFill>
                  <a:srgbClr val="505053"/>
                </a:solidFill>
                <a:latin typeface="Arial" charset="0"/>
              </a:defRPr>
            </a:lvl4pPr>
            <a:lvl5pPr indent="-228600">
              <a:spcBef>
                <a:spcPct val="20000"/>
              </a:spcBef>
              <a:buClr>
                <a:srgbClr val="A6A6A6"/>
              </a:buClr>
              <a:buFont typeface="Arial" charset="0"/>
              <a:buChar char="»"/>
              <a:defRPr sz="1200">
                <a:solidFill>
                  <a:srgbClr val="505053"/>
                </a:solidFill>
                <a:latin typeface="Arial" charset="0"/>
              </a:defRPr>
            </a:lvl5pPr>
            <a:lvl6pPr indent="-228600" defTabSz="457200" fontAlgn="base">
              <a:spcBef>
                <a:spcPct val="20000"/>
              </a:spcBef>
              <a:spcAft>
                <a:spcPct val="0"/>
              </a:spcAft>
              <a:buClr>
                <a:srgbClr val="A6A6A6"/>
              </a:buClr>
              <a:buFont typeface="Arial" charset="0"/>
              <a:buChar char="»"/>
              <a:defRPr sz="1200">
                <a:solidFill>
                  <a:srgbClr val="505053"/>
                </a:solidFill>
                <a:latin typeface="Arial" charset="0"/>
              </a:defRPr>
            </a:lvl6pPr>
            <a:lvl7pPr indent="-228600" defTabSz="457200" fontAlgn="base">
              <a:spcBef>
                <a:spcPct val="20000"/>
              </a:spcBef>
              <a:spcAft>
                <a:spcPct val="0"/>
              </a:spcAft>
              <a:buClr>
                <a:srgbClr val="A6A6A6"/>
              </a:buClr>
              <a:buFont typeface="Arial" charset="0"/>
              <a:buChar char="»"/>
              <a:defRPr sz="1200">
                <a:solidFill>
                  <a:srgbClr val="505053"/>
                </a:solidFill>
                <a:latin typeface="Arial" charset="0"/>
              </a:defRPr>
            </a:lvl7pPr>
            <a:lvl8pPr indent="-228600" defTabSz="457200" fontAlgn="base">
              <a:spcBef>
                <a:spcPct val="20000"/>
              </a:spcBef>
              <a:spcAft>
                <a:spcPct val="0"/>
              </a:spcAft>
              <a:buClr>
                <a:srgbClr val="A6A6A6"/>
              </a:buClr>
              <a:buFont typeface="Arial" charset="0"/>
              <a:buChar char="»"/>
              <a:defRPr sz="1200">
                <a:solidFill>
                  <a:srgbClr val="505053"/>
                </a:solidFill>
                <a:latin typeface="Arial" charset="0"/>
              </a:defRPr>
            </a:lvl8pPr>
            <a:lvl9pPr indent="-228600" defTabSz="457200" fontAlgn="base">
              <a:spcBef>
                <a:spcPct val="20000"/>
              </a:spcBef>
              <a:spcAft>
                <a:spcPct val="0"/>
              </a:spcAft>
              <a:buClr>
                <a:srgbClr val="A6A6A6"/>
              </a:buClr>
              <a:buFont typeface="Arial" charset="0"/>
              <a:buChar char="»"/>
              <a:defRPr sz="1200">
                <a:solidFill>
                  <a:srgbClr val="505053"/>
                </a:solidFill>
                <a:latin typeface="Arial" charset="0"/>
              </a:defRPr>
            </a:lvl9pPr>
          </a:lstStyle>
          <a:p>
            <a:pPr lvl="0">
              <a:spcBef>
                <a:spcPct val="0"/>
              </a:spcBef>
              <a:buClrTx/>
              <a:buNone/>
            </a:pPr>
            <a:r>
              <a:rPr lang="en-US" altLang="en-US" sz="800" dirty="0" smtClean="0">
                <a:solidFill>
                  <a:schemeClr val="tx1">
                    <a:lumMod val="75000"/>
                    <a:lumOff val="25000"/>
                  </a:schemeClr>
                </a:solidFill>
              </a:rPr>
              <a:t>*Source</a:t>
            </a:r>
            <a:r>
              <a:rPr lang="en-US" altLang="en-US" sz="800" dirty="0">
                <a:solidFill>
                  <a:schemeClr val="tx1">
                    <a:lumMod val="75000"/>
                    <a:lumOff val="25000"/>
                  </a:schemeClr>
                </a:solidFill>
              </a:rPr>
              <a:t>: </a:t>
            </a:r>
            <a:r>
              <a:rPr lang="en-US" sz="800" dirty="0">
                <a:solidFill>
                  <a:schemeClr val="tx1">
                    <a:lumMod val="75000"/>
                    <a:lumOff val="25000"/>
                  </a:schemeClr>
                </a:solidFill>
              </a:rPr>
              <a:t>Centers for Disease Control and Prevention</a:t>
            </a:r>
            <a:r>
              <a:rPr lang="en-US" sz="800" i="1" dirty="0">
                <a:solidFill>
                  <a:schemeClr val="tx1">
                    <a:lumMod val="75000"/>
                    <a:lumOff val="25000"/>
                  </a:schemeClr>
                </a:solidFill>
              </a:rPr>
              <a:t>. National diabetes statistics report: estimates of diabetes and its burden in the United States, 2014. </a:t>
            </a:r>
            <a:r>
              <a:rPr lang="en-US" sz="800" dirty="0">
                <a:solidFill>
                  <a:schemeClr val="tx1">
                    <a:lumMod val="75000"/>
                    <a:lumOff val="25000"/>
                  </a:schemeClr>
                </a:solidFill>
              </a:rPr>
              <a:t>Atlanta, GA: </a:t>
            </a:r>
            <a:r>
              <a:rPr lang="en-US" sz="800" dirty="0" smtClean="0">
                <a:solidFill>
                  <a:schemeClr val="tx1">
                    <a:lumMod val="75000"/>
                    <a:lumOff val="25000"/>
                  </a:schemeClr>
                </a:solidFill>
              </a:rPr>
              <a:t/>
            </a:r>
            <a:br>
              <a:rPr lang="en-US" sz="800" dirty="0" smtClean="0">
                <a:solidFill>
                  <a:schemeClr val="tx1">
                    <a:lumMod val="75000"/>
                    <a:lumOff val="25000"/>
                  </a:schemeClr>
                </a:solidFill>
              </a:rPr>
            </a:br>
            <a:r>
              <a:rPr lang="en-US" sz="800" dirty="0" smtClean="0">
                <a:solidFill>
                  <a:schemeClr val="tx1">
                    <a:lumMod val="75000"/>
                    <a:lumOff val="25000"/>
                  </a:schemeClr>
                </a:solidFill>
              </a:rPr>
              <a:t>US </a:t>
            </a:r>
            <a:r>
              <a:rPr lang="en-US" sz="800" dirty="0">
                <a:solidFill>
                  <a:schemeClr val="tx1">
                    <a:lumMod val="75000"/>
                    <a:lumOff val="25000"/>
                  </a:schemeClr>
                </a:solidFill>
              </a:rPr>
              <a:t>Department of Health and Human Services, Centers for Disease Control and Prevention, 2014</a:t>
            </a:r>
            <a:r>
              <a:rPr lang="en-US" sz="800" dirty="0" smtClean="0">
                <a:solidFill>
                  <a:schemeClr val="tx1">
                    <a:lumMod val="75000"/>
                    <a:lumOff val="25000"/>
                  </a:schemeClr>
                </a:solidFill>
              </a:rPr>
              <a:t>.</a:t>
            </a:r>
          </a:p>
          <a:p>
            <a:pPr>
              <a:buNone/>
            </a:pPr>
            <a:r>
              <a:rPr lang="en-US" sz="800" dirty="0" smtClean="0">
                <a:solidFill>
                  <a:schemeClr val="tx1">
                    <a:lumMod val="75000"/>
                    <a:lumOff val="25000"/>
                  </a:schemeClr>
                </a:solidFill>
              </a:rPr>
              <a:t>†American </a:t>
            </a:r>
            <a:r>
              <a:rPr lang="en-US" sz="800" dirty="0">
                <a:solidFill>
                  <a:schemeClr val="tx1">
                    <a:lumMod val="75000"/>
                    <a:lumOff val="25000"/>
                  </a:schemeClr>
                </a:solidFill>
              </a:rPr>
              <a:t>Diabetes Association. “Standards of medical care in diabetes—2013.” </a:t>
            </a:r>
            <a:r>
              <a:rPr lang="en-US" sz="800" i="1" dirty="0">
                <a:solidFill>
                  <a:schemeClr val="tx1">
                    <a:lumMod val="75000"/>
                    <a:lumOff val="25000"/>
                  </a:schemeClr>
                </a:solidFill>
              </a:rPr>
              <a:t>Diabetes Care</a:t>
            </a:r>
            <a:r>
              <a:rPr lang="en-US" sz="800" dirty="0">
                <a:solidFill>
                  <a:schemeClr val="tx1">
                    <a:lumMod val="75000"/>
                    <a:lumOff val="25000"/>
                  </a:schemeClr>
                </a:solidFill>
              </a:rPr>
              <a:t> (2013); 36:Suppl 1:S11.</a:t>
            </a:r>
          </a:p>
          <a:p>
            <a:pPr>
              <a:buNone/>
            </a:pPr>
            <a:r>
              <a:rPr lang="en-US" sz="800" dirty="0">
                <a:solidFill>
                  <a:schemeClr val="tx1">
                    <a:lumMod val="75000"/>
                    <a:lumOff val="25000"/>
                  </a:schemeClr>
                </a:solidFill>
              </a:rPr>
              <a:t>‡James C, Bullard KM, </a:t>
            </a:r>
            <a:r>
              <a:rPr lang="en-US" sz="800" dirty="0" err="1">
                <a:solidFill>
                  <a:schemeClr val="tx1">
                    <a:lumMod val="75000"/>
                    <a:lumOff val="25000"/>
                  </a:schemeClr>
                </a:solidFill>
              </a:rPr>
              <a:t>Rolka</a:t>
            </a:r>
            <a:r>
              <a:rPr lang="en-US" sz="800" dirty="0">
                <a:solidFill>
                  <a:schemeClr val="tx1">
                    <a:lumMod val="75000"/>
                    <a:lumOff val="25000"/>
                  </a:schemeClr>
                </a:solidFill>
              </a:rPr>
              <a:t> DB, et al. “Implications of alternative definitions of prediabetes for prevalence in US adults.” </a:t>
            </a:r>
            <a:r>
              <a:rPr lang="en-US" sz="800" i="1" dirty="0">
                <a:solidFill>
                  <a:schemeClr val="tx1">
                    <a:lumMod val="75000"/>
                    <a:lumOff val="25000"/>
                  </a:schemeClr>
                </a:solidFill>
              </a:rPr>
              <a:t>Diabetes Care</a:t>
            </a:r>
            <a:r>
              <a:rPr lang="en-US" sz="800" dirty="0">
                <a:solidFill>
                  <a:schemeClr val="tx1">
                    <a:lumMod val="75000"/>
                    <a:lumOff val="25000"/>
                  </a:schemeClr>
                </a:solidFill>
              </a:rPr>
              <a:t> 2011; 34(2):387-391.</a:t>
            </a:r>
          </a:p>
          <a:p>
            <a:pPr marL="228600" lvl="0" indent="-228600">
              <a:spcBef>
                <a:spcPct val="0"/>
              </a:spcBef>
              <a:buClrTx/>
              <a:buAutoNum type="arabicPeriod"/>
            </a:pPr>
            <a:endParaRPr lang="en-US" sz="800" dirty="0">
              <a:solidFill>
                <a:schemeClr val="tx1">
                  <a:lumMod val="75000"/>
                  <a:lumOff val="25000"/>
                </a:schemeClr>
              </a:solidFill>
            </a:endParaRPr>
          </a:p>
        </p:txBody>
      </p:sp>
      <p:sp>
        <p:nvSpPr>
          <p:cNvPr id="10" name="Text Box 3"/>
          <p:cNvSpPr txBox="1">
            <a:spLocks noChangeArrowheads="1"/>
          </p:cNvSpPr>
          <p:nvPr/>
        </p:nvSpPr>
        <p:spPr bwMode="auto">
          <a:xfrm>
            <a:off x="6688915" y="2156586"/>
            <a:ext cx="1862975" cy="35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4" tIns="36737" rIns="73474" bIns="36737">
            <a:spAutoFit/>
          </a:bodyPr>
          <a:lstStyle>
            <a:lvl1pPr defTabSz="979488" eaLnBrk="0" hangingPunct="0">
              <a:spcBef>
                <a:spcPct val="20000"/>
              </a:spcBef>
              <a:buChar char="•"/>
              <a:defRPr sz="3200">
                <a:solidFill>
                  <a:schemeClr val="tx1"/>
                </a:solidFill>
                <a:latin typeface="Arial" charset="0"/>
                <a:ea typeface="ＭＳ Ｐゴシック" pitchFamily="34" charset="-128"/>
              </a:defRPr>
            </a:lvl1pPr>
            <a:lvl2pPr marL="742950" indent="-285750" defTabSz="979488" eaLnBrk="0" hangingPunct="0">
              <a:spcBef>
                <a:spcPct val="20000"/>
              </a:spcBef>
              <a:buChar char="–"/>
              <a:defRPr sz="2800">
                <a:solidFill>
                  <a:schemeClr val="tx1"/>
                </a:solidFill>
                <a:latin typeface="Arial" charset="0"/>
                <a:ea typeface="ＭＳ Ｐゴシック" pitchFamily="34" charset="-128"/>
              </a:defRPr>
            </a:lvl2pPr>
            <a:lvl3pPr marL="1143000" indent="-228600" defTabSz="979488" eaLnBrk="0" hangingPunct="0">
              <a:spcBef>
                <a:spcPct val="20000"/>
              </a:spcBef>
              <a:buChar char="•"/>
              <a:defRPr sz="2400">
                <a:solidFill>
                  <a:schemeClr val="tx1"/>
                </a:solidFill>
                <a:latin typeface="Arial" charset="0"/>
                <a:ea typeface="ＭＳ Ｐゴシック" pitchFamily="34" charset="-128"/>
              </a:defRPr>
            </a:lvl3pPr>
            <a:lvl4pPr marL="1600200" indent="-228600" defTabSz="979488" eaLnBrk="0" hangingPunct="0">
              <a:spcBef>
                <a:spcPct val="20000"/>
              </a:spcBef>
              <a:buChar char="–"/>
              <a:defRPr sz="2000">
                <a:solidFill>
                  <a:schemeClr val="tx1"/>
                </a:solidFill>
                <a:latin typeface="Arial" charset="0"/>
                <a:ea typeface="ＭＳ Ｐゴシック" pitchFamily="34" charset="-128"/>
              </a:defRPr>
            </a:lvl4pPr>
            <a:lvl5pPr marL="2057400" indent="-228600" defTabSz="979488" eaLnBrk="0" hangingPunct="0">
              <a:spcBef>
                <a:spcPct val="20000"/>
              </a:spcBef>
              <a:buChar char="»"/>
              <a:defRPr sz="2000">
                <a:solidFill>
                  <a:schemeClr val="tx1"/>
                </a:solidFill>
                <a:latin typeface="Arial" charset="0"/>
                <a:ea typeface="ＭＳ Ｐゴシック" pitchFamily="34" charset="-128"/>
              </a:defRPr>
            </a:lvl5pPr>
            <a:lvl6pPr marL="25146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None/>
              <a:defRPr/>
            </a:pPr>
            <a:r>
              <a:rPr lang="en-US" altLang="en-US" sz="900" dirty="0" smtClean="0">
                <a:solidFill>
                  <a:srgbClr val="404040"/>
                </a:solidFill>
              </a:rPr>
              <a:t>29 million Americans have diabetes</a:t>
            </a:r>
            <a:r>
              <a:rPr lang="en-US" altLang="en-US" sz="1000" baseline="30000" dirty="0" smtClean="0">
                <a:solidFill>
                  <a:srgbClr val="404040"/>
                </a:solidFill>
              </a:rPr>
              <a:t>*</a:t>
            </a:r>
            <a:endParaRPr lang="en-US" altLang="en-US" sz="1000" baseline="30000" dirty="0">
              <a:solidFill>
                <a:srgbClr val="404040"/>
              </a:solidFill>
            </a:endParaRPr>
          </a:p>
        </p:txBody>
      </p:sp>
      <p:sp>
        <p:nvSpPr>
          <p:cNvPr id="11" name="Text Box 4"/>
          <p:cNvSpPr txBox="1">
            <a:spLocks noChangeArrowheads="1"/>
          </p:cNvSpPr>
          <p:nvPr/>
        </p:nvSpPr>
        <p:spPr bwMode="auto">
          <a:xfrm>
            <a:off x="6681522" y="2573965"/>
            <a:ext cx="1727887" cy="13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474" tIns="36737" rIns="73474" bIns="36737">
            <a:spAutoFit/>
          </a:bodyPr>
          <a:lstStyle>
            <a:lvl1pPr defTabSz="979488" eaLnBrk="0" hangingPunct="0">
              <a:spcBef>
                <a:spcPct val="20000"/>
              </a:spcBef>
              <a:buChar char="•"/>
              <a:defRPr sz="3200">
                <a:solidFill>
                  <a:schemeClr val="tx1"/>
                </a:solidFill>
                <a:latin typeface="Arial" charset="0"/>
                <a:ea typeface="ＭＳ Ｐゴシック" pitchFamily="34" charset="-128"/>
              </a:defRPr>
            </a:lvl1pPr>
            <a:lvl2pPr marL="742950" indent="-285750" defTabSz="979488" eaLnBrk="0" hangingPunct="0">
              <a:spcBef>
                <a:spcPct val="20000"/>
              </a:spcBef>
              <a:buChar char="–"/>
              <a:defRPr sz="2800">
                <a:solidFill>
                  <a:schemeClr val="tx1"/>
                </a:solidFill>
                <a:latin typeface="Arial" charset="0"/>
                <a:ea typeface="ＭＳ Ｐゴシック" pitchFamily="34" charset="-128"/>
              </a:defRPr>
            </a:lvl2pPr>
            <a:lvl3pPr marL="1143000" indent="-228600" defTabSz="979488" eaLnBrk="0" hangingPunct="0">
              <a:spcBef>
                <a:spcPct val="20000"/>
              </a:spcBef>
              <a:buChar char="•"/>
              <a:defRPr sz="2400">
                <a:solidFill>
                  <a:schemeClr val="tx1"/>
                </a:solidFill>
                <a:latin typeface="Arial" charset="0"/>
                <a:ea typeface="ＭＳ Ｐゴシック" pitchFamily="34" charset="-128"/>
              </a:defRPr>
            </a:lvl3pPr>
            <a:lvl4pPr marL="1600200" indent="-228600" defTabSz="979488" eaLnBrk="0" hangingPunct="0">
              <a:spcBef>
                <a:spcPct val="20000"/>
              </a:spcBef>
              <a:buChar char="–"/>
              <a:defRPr sz="2000">
                <a:solidFill>
                  <a:schemeClr val="tx1"/>
                </a:solidFill>
                <a:latin typeface="Arial" charset="0"/>
                <a:ea typeface="ＭＳ Ｐゴシック" pitchFamily="34" charset="-128"/>
              </a:defRPr>
            </a:lvl4pPr>
            <a:lvl5pPr marL="2057400" indent="-228600" defTabSz="979488" eaLnBrk="0" hangingPunct="0">
              <a:spcBef>
                <a:spcPct val="20000"/>
              </a:spcBef>
              <a:buChar char="»"/>
              <a:defRPr sz="2000">
                <a:solidFill>
                  <a:schemeClr val="tx1"/>
                </a:solidFill>
                <a:latin typeface="Arial" charset="0"/>
                <a:ea typeface="ＭＳ Ｐゴシック" pitchFamily="34" charset="-128"/>
              </a:defRPr>
            </a:lvl5pPr>
            <a:lvl6pPr marL="25146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979488"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50000"/>
              </a:spcBef>
              <a:buNone/>
              <a:defRPr/>
            </a:pPr>
            <a:r>
              <a:rPr lang="en-US" altLang="en-US" sz="900" dirty="0" smtClean="0">
                <a:solidFill>
                  <a:schemeClr val="tx1">
                    <a:lumMod val="75000"/>
                    <a:lumOff val="25000"/>
                  </a:schemeClr>
                </a:solidFill>
              </a:rPr>
              <a:t>86 million American adults have prediabetes*</a:t>
            </a:r>
            <a:endParaRPr lang="en-US" altLang="en-US" sz="900" dirty="0">
              <a:solidFill>
                <a:schemeClr val="tx1">
                  <a:lumMod val="75000"/>
                  <a:lumOff val="25000"/>
                </a:schemeClr>
              </a:solidFill>
            </a:endParaRPr>
          </a:p>
          <a:p>
            <a:pPr eaLnBrk="1" hangingPunct="1">
              <a:spcBef>
                <a:spcPct val="50000"/>
              </a:spcBef>
              <a:buNone/>
              <a:defRPr/>
            </a:pPr>
            <a:r>
              <a:rPr lang="en-US" altLang="en-US" sz="900" b="1" dirty="0" smtClean="0"/>
              <a:t>That’s</a:t>
            </a:r>
            <a:r>
              <a:rPr lang="en-US" altLang="en-US" sz="900" b="1" dirty="0"/>
              <a:t> more than 1 in 3 adults </a:t>
            </a:r>
          </a:p>
          <a:p>
            <a:pPr eaLnBrk="1" hangingPunct="1">
              <a:spcBef>
                <a:spcPct val="50000"/>
              </a:spcBef>
              <a:buNone/>
              <a:defRPr/>
            </a:pPr>
            <a:r>
              <a:rPr lang="en-US" altLang="en-US" sz="900" dirty="0"/>
              <a:t>9 out of 10 adults with prediabetes don’t know they have it </a:t>
            </a:r>
            <a:endParaRPr lang="en-US" altLang="en-US" sz="900" i="1" dirty="0"/>
          </a:p>
          <a:p>
            <a:pPr eaLnBrk="1" hangingPunct="1">
              <a:spcBef>
                <a:spcPct val="50000"/>
              </a:spcBef>
              <a:buNone/>
              <a:defRPr/>
            </a:pPr>
            <a:endParaRPr lang="en-US" altLang="en-US" sz="900" dirty="0">
              <a:solidFill>
                <a:schemeClr val="tx1">
                  <a:lumMod val="75000"/>
                  <a:lumOff val="25000"/>
                </a:schemeClr>
              </a:solidFill>
            </a:endParaRPr>
          </a:p>
        </p:txBody>
      </p:sp>
      <p:pic>
        <p:nvPicPr>
          <p:cNvPr id="13" name="Picture 12" descr="iceber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630" y="2203434"/>
            <a:ext cx="1032892" cy="1571442"/>
          </a:xfrm>
          <a:prstGeom prst="rect">
            <a:avLst/>
          </a:prstGeom>
        </p:spPr>
      </p:pic>
      <p:sp>
        <p:nvSpPr>
          <p:cNvPr id="12" name="Line 5"/>
          <p:cNvSpPr>
            <a:spLocks noChangeShapeType="1"/>
          </p:cNvSpPr>
          <p:nvPr/>
        </p:nvSpPr>
        <p:spPr bwMode="auto">
          <a:xfrm>
            <a:off x="5398948" y="2549061"/>
            <a:ext cx="3010458" cy="0"/>
          </a:xfrm>
          <a:prstGeom prst="line">
            <a:avLst/>
          </a:prstGeom>
          <a:noFill/>
          <a:ln w="25400">
            <a:solidFill>
              <a:srgbClr val="E71933"/>
            </a:solidFill>
            <a:prstDash val="sysDash"/>
            <a:round/>
            <a:headEnd/>
            <a:tailEnd/>
          </a:ln>
          <a:extLst>
            <a:ext uri="{909E8E84-426E-40DD-AFC4-6F175D3DCCD1}">
              <a14:hiddenFill xmlns:a14="http://schemas.microsoft.com/office/drawing/2010/main">
                <a:noFill/>
              </a14:hiddenFill>
            </a:ext>
          </a:extLst>
        </p:spPr>
        <p:txBody>
          <a:bodyPr/>
          <a:lstStyle/>
          <a:p>
            <a:pPr>
              <a:defRPr/>
            </a:pPr>
            <a:endParaRPr lang="en-US" sz="900" dirty="0">
              <a:solidFill>
                <a:srgbClr val="46166B"/>
              </a:solidFill>
              <a:latin typeface="Arial"/>
            </a:endParaRPr>
          </a:p>
        </p:txBody>
      </p:sp>
      <p:sp>
        <p:nvSpPr>
          <p:cNvPr id="2" name="Slide Number Placeholder 1"/>
          <p:cNvSpPr>
            <a:spLocks noGrp="1"/>
          </p:cNvSpPr>
          <p:nvPr>
            <p:ph type="sldNum" sz="quarter" idx="10"/>
          </p:nvPr>
        </p:nvSpPr>
        <p:spPr/>
        <p:txBody>
          <a:bodyPr/>
          <a:lstStyle/>
          <a:p>
            <a:fld id="{3ED89BC9-5CDD-5A4A-985A-E0647E6F0A33}" type="slidenum">
              <a:rPr lang="en-US" smtClean="0"/>
              <a:pPr/>
              <a:t>2</a:t>
            </a:fld>
            <a:endParaRPr lang="en-US" dirty="0"/>
          </a:p>
        </p:txBody>
      </p:sp>
    </p:spTree>
    <p:extLst>
      <p:ext uri="{BB962C8B-B14F-4D97-AF65-F5344CB8AC3E}">
        <p14:creationId xmlns:p14="http://schemas.microsoft.com/office/powerpoint/2010/main" val="84656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7113896" y="2105077"/>
            <a:ext cx="1" cy="50267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Evidence-based National Diabetes Prevention Program (National DPP)*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051649"/>
              </p:ext>
            </p:extLst>
          </p:nvPr>
        </p:nvGraphicFramePr>
        <p:xfrm>
          <a:off x="770465" y="1199354"/>
          <a:ext cx="7603069" cy="1139952"/>
        </p:xfrm>
        <a:graphic>
          <a:graphicData uri="http://schemas.openxmlformats.org/drawingml/2006/table">
            <a:tbl>
              <a:tblPr firstRow="1" bandRow="1">
                <a:tableStyleId>{5C22544A-7EE6-4342-B048-85BDC9FD1C3A}</a:tableStyleId>
              </a:tblPr>
              <a:tblGrid>
                <a:gridCol w="2534356"/>
                <a:gridCol w="2198752"/>
                <a:gridCol w="2869961"/>
              </a:tblGrid>
              <a:tr h="370840">
                <a:tc gridSpan="3">
                  <a:txBody>
                    <a:bodyPr/>
                    <a:lstStyle/>
                    <a:p>
                      <a:pPr algn="ctr"/>
                      <a:r>
                        <a:rPr lang="en-US" sz="2100" b="0" kern="1200" spc="0" dirty="0" smtClean="0">
                          <a:solidFill>
                            <a:schemeClr val="bg1"/>
                          </a:solidFill>
                          <a:latin typeface="+mj-lt"/>
                          <a:ea typeface="+mj-ea"/>
                          <a:cs typeface="+mj-cs"/>
                        </a:rPr>
                        <a:t>National Institute of Health (NIH)-funded</a:t>
                      </a:r>
                    </a:p>
                    <a:p>
                      <a:pPr algn="ctr"/>
                      <a:r>
                        <a:rPr lang="en-US" sz="2100" b="0" kern="1200" spc="0" dirty="0" smtClean="0">
                          <a:solidFill>
                            <a:schemeClr val="bg1"/>
                          </a:solidFill>
                          <a:latin typeface="+mj-lt"/>
                          <a:ea typeface="+mj-ea"/>
                          <a:cs typeface="+mj-cs"/>
                        </a:rPr>
                        <a:t>3-arm Randomized Control Trial</a:t>
                      </a:r>
                      <a:endParaRPr lang="en-US" sz="2100" b="0" kern="1200" spc="0" dirty="0">
                        <a:solidFill>
                          <a:schemeClr val="bg1"/>
                        </a:solidFill>
                        <a:latin typeface="+mj-lt"/>
                        <a:ea typeface="+mj-ea"/>
                        <a:cs typeface="+mj-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64079"/>
                    </a:solidFill>
                  </a:tcPr>
                </a:tc>
                <a:tc hMerge="1">
                  <a:txBody>
                    <a:bodyPr/>
                    <a:lstStyle/>
                    <a:p>
                      <a:pPr algn="ctr"/>
                      <a:endParaRPr lang="en-US" dirty="0"/>
                    </a:p>
                  </a:txBody>
                  <a:tcPr/>
                </a:tc>
                <a:tc hMerge="1">
                  <a:txBody>
                    <a:bodyPr/>
                    <a:lstStyle/>
                    <a:p>
                      <a:pPr algn="ctr"/>
                      <a:endParaRPr lang="en-US" dirty="0"/>
                    </a:p>
                  </a:txBody>
                  <a:tcPr/>
                </a:tc>
              </a:tr>
              <a:tr h="370840">
                <a:tc>
                  <a:txBody>
                    <a:bodyPr/>
                    <a:lstStyle/>
                    <a:p>
                      <a:pPr algn="ctr">
                        <a:lnSpc>
                          <a:spcPct val="130000"/>
                        </a:lnSpc>
                      </a:pPr>
                      <a:r>
                        <a:rPr lang="en-US" sz="1600" kern="1200" spc="0" dirty="0" smtClean="0">
                          <a:solidFill>
                            <a:srgbClr val="404040"/>
                          </a:solidFill>
                          <a:latin typeface="+mj-lt"/>
                          <a:ea typeface="+mj-ea"/>
                          <a:cs typeface="+mj-cs"/>
                        </a:rPr>
                        <a:t>Placebo</a:t>
                      </a:r>
                      <a:endParaRPr lang="en-US" sz="1600" kern="1200" spc="0" dirty="0">
                        <a:solidFill>
                          <a:srgbClr val="404040"/>
                        </a:solidFill>
                        <a:latin typeface="+mj-lt"/>
                        <a:ea typeface="+mj-ea"/>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30000"/>
                        </a:lnSpc>
                      </a:pPr>
                      <a:r>
                        <a:rPr lang="en-US" sz="1600" kern="1200" spc="0" dirty="0" smtClean="0">
                          <a:solidFill>
                            <a:srgbClr val="404040"/>
                          </a:solidFill>
                          <a:latin typeface="+mj-lt"/>
                          <a:ea typeface="+mj-ea"/>
                          <a:cs typeface="+mj-cs"/>
                        </a:rPr>
                        <a:t>Metformin</a:t>
                      </a:r>
                      <a:endParaRPr lang="en-US" sz="1600" kern="1200" spc="0" dirty="0">
                        <a:solidFill>
                          <a:srgbClr val="404040"/>
                        </a:solidFill>
                        <a:latin typeface="+mj-lt"/>
                        <a:ea typeface="+mj-ea"/>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lnSpc>
                          <a:spcPct val="130000"/>
                        </a:lnSpc>
                      </a:pPr>
                      <a:r>
                        <a:rPr lang="en-US" sz="1600" kern="1200" spc="0" dirty="0" smtClean="0">
                          <a:solidFill>
                            <a:srgbClr val="404040"/>
                          </a:solidFill>
                          <a:latin typeface="+mj-lt"/>
                          <a:ea typeface="+mj-ea"/>
                          <a:cs typeface="+mj-cs"/>
                        </a:rPr>
                        <a:t>Intensive lifestyle coaching</a:t>
                      </a:r>
                      <a:endParaRPr lang="en-US" sz="1600" kern="1200" spc="0" dirty="0">
                        <a:solidFill>
                          <a:srgbClr val="404040"/>
                        </a:solidFill>
                        <a:latin typeface="+mj-lt"/>
                        <a:ea typeface="+mj-ea"/>
                        <a:cs typeface="+mj-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6" name="Rounded Rectangle 5"/>
          <p:cNvSpPr/>
          <p:nvPr/>
        </p:nvSpPr>
        <p:spPr>
          <a:xfrm>
            <a:off x="4926571" y="2622081"/>
            <a:ext cx="3432851" cy="1392947"/>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t>5-7% body weight loss reduced the risk of developing Type 2 diabetes by 58% in those with prediabetes (over 3 years)</a:t>
            </a:r>
          </a:p>
          <a:p>
            <a:pPr marL="285750" indent="-285750">
              <a:buFont typeface="Arial" panose="020B0604020202020204" pitchFamily="34" charset="0"/>
              <a:buChar char="•"/>
            </a:pPr>
            <a:r>
              <a:rPr lang="en-US" sz="1400" dirty="0" smtClean="0"/>
              <a:t>71</a:t>
            </a:r>
            <a:r>
              <a:rPr lang="en-US" sz="1400" dirty="0"/>
              <a:t>% in those over age 60</a:t>
            </a:r>
            <a:endParaRPr lang="en-US" sz="1400" dirty="0" smtClean="0"/>
          </a:p>
        </p:txBody>
      </p:sp>
      <p:sp>
        <p:nvSpPr>
          <p:cNvPr id="15" name="TextBox 14"/>
          <p:cNvSpPr txBox="1"/>
          <p:nvPr/>
        </p:nvSpPr>
        <p:spPr>
          <a:xfrm>
            <a:off x="665163" y="4242949"/>
            <a:ext cx="7708371" cy="338554"/>
          </a:xfrm>
          <a:prstGeom prst="rect">
            <a:avLst/>
          </a:prstGeom>
          <a:noFill/>
        </p:spPr>
        <p:txBody>
          <a:bodyPr wrap="square" rtlCol="0">
            <a:spAutoFit/>
          </a:bodyPr>
          <a:lstStyle/>
          <a:p>
            <a:pPr lvl="0"/>
            <a:r>
              <a:rPr lang="en-US" sz="800" dirty="0">
                <a:solidFill>
                  <a:schemeClr val="tx1">
                    <a:lumMod val="75000"/>
                    <a:lumOff val="25000"/>
                  </a:schemeClr>
                </a:solidFill>
              </a:rPr>
              <a:t>*</a:t>
            </a:r>
            <a:r>
              <a:rPr lang="en-US" sz="800" dirty="0" err="1" smtClean="0">
                <a:solidFill>
                  <a:schemeClr val="tx1">
                    <a:lumMod val="75000"/>
                    <a:lumOff val="25000"/>
                  </a:schemeClr>
                </a:solidFill>
              </a:rPr>
              <a:t>Knowler</a:t>
            </a:r>
            <a:r>
              <a:rPr lang="en-US" sz="800" dirty="0" smtClean="0">
                <a:solidFill>
                  <a:schemeClr val="tx1">
                    <a:lumMod val="75000"/>
                    <a:lumOff val="25000"/>
                  </a:schemeClr>
                </a:solidFill>
              </a:rPr>
              <a:t> </a:t>
            </a:r>
            <a:r>
              <a:rPr lang="en-US" sz="800" dirty="0">
                <a:solidFill>
                  <a:schemeClr val="tx1">
                    <a:lumMod val="75000"/>
                    <a:lumOff val="25000"/>
                  </a:schemeClr>
                </a:solidFill>
              </a:rPr>
              <a:t>WC, Barrett-Connor E, Fowler SE, et al. Diabetes Prevention Program Research Group. Reduction in the incidence of type 2 diabetes with lifestyle intervention or metformin. </a:t>
            </a:r>
            <a:r>
              <a:rPr lang="en-US" sz="800" i="1" dirty="0">
                <a:solidFill>
                  <a:schemeClr val="tx1">
                    <a:lumMod val="75000"/>
                    <a:lumOff val="25000"/>
                  </a:schemeClr>
                </a:solidFill>
              </a:rPr>
              <a:t>N Engl J Med</a:t>
            </a:r>
            <a:r>
              <a:rPr lang="en-US" sz="800" dirty="0">
                <a:solidFill>
                  <a:schemeClr val="tx1">
                    <a:lumMod val="75000"/>
                    <a:lumOff val="25000"/>
                  </a:schemeClr>
                </a:solidFill>
              </a:rPr>
              <a:t>. 2002;346(6):393-403.</a:t>
            </a:r>
          </a:p>
        </p:txBody>
      </p:sp>
      <p:sp>
        <p:nvSpPr>
          <p:cNvPr id="10" name="Slide Number Placeholder 9"/>
          <p:cNvSpPr>
            <a:spLocks noGrp="1"/>
          </p:cNvSpPr>
          <p:nvPr>
            <p:ph type="sldNum" sz="quarter" idx="10"/>
          </p:nvPr>
        </p:nvSpPr>
        <p:spPr/>
        <p:txBody>
          <a:bodyPr/>
          <a:lstStyle/>
          <a:p>
            <a:fld id="{3ED89BC9-5CDD-5A4A-985A-E0647E6F0A33}" type="slidenum">
              <a:rPr lang="en-US" smtClean="0"/>
              <a:pPr/>
              <a:t>3</a:t>
            </a:fld>
            <a:endParaRPr lang="en-US" dirty="0"/>
          </a:p>
        </p:txBody>
      </p:sp>
    </p:spTree>
    <p:extLst>
      <p:ext uri="{BB962C8B-B14F-4D97-AF65-F5344CB8AC3E}">
        <p14:creationId xmlns:p14="http://schemas.microsoft.com/office/powerpoint/2010/main" val="2598887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762068" y="2188460"/>
            <a:ext cx="7644512" cy="727708"/>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National Diabetes Prevention Program</a:t>
            </a:r>
            <a:endParaRPr lang="en-US" dirty="0"/>
          </a:p>
        </p:txBody>
      </p:sp>
      <p:sp>
        <p:nvSpPr>
          <p:cNvPr id="6" name="Content Placeholder 5"/>
          <p:cNvSpPr>
            <a:spLocks noGrp="1"/>
          </p:cNvSpPr>
          <p:nvPr>
            <p:ph idx="1"/>
          </p:nvPr>
        </p:nvSpPr>
        <p:spPr>
          <a:xfrm>
            <a:off x="665481" y="949325"/>
            <a:ext cx="7967632" cy="3830941"/>
          </a:xfrm>
        </p:spPr>
        <p:txBody>
          <a:bodyPr/>
          <a:lstStyle/>
          <a:p>
            <a:pPr marL="0" indent="0">
              <a:buNone/>
            </a:pPr>
            <a:r>
              <a:rPr lang="en-US" dirty="0" smtClean="0">
                <a:solidFill>
                  <a:schemeClr val="tx1"/>
                </a:solidFill>
              </a:rPr>
              <a:t>Based </a:t>
            </a:r>
            <a:r>
              <a:rPr lang="en-US" dirty="0">
                <a:solidFill>
                  <a:schemeClr val="tx1"/>
                </a:solidFill>
              </a:rPr>
              <a:t>on </a:t>
            </a:r>
            <a:r>
              <a:rPr lang="en-US" dirty="0" smtClean="0">
                <a:solidFill>
                  <a:schemeClr val="tx1"/>
                </a:solidFill>
              </a:rPr>
              <a:t>the NIH-funded research, </a:t>
            </a:r>
            <a:r>
              <a:rPr lang="en-US" dirty="0">
                <a:solidFill>
                  <a:schemeClr val="tx1"/>
                </a:solidFill>
              </a:rPr>
              <a:t>the CDC-approved, evidence-based </a:t>
            </a:r>
            <a:r>
              <a:rPr lang="en-US" dirty="0" smtClean="0">
                <a:solidFill>
                  <a:schemeClr val="tx1"/>
                </a:solidFill>
              </a:rPr>
              <a:t>National Diabetes Prevention Program </a:t>
            </a:r>
            <a:r>
              <a:rPr lang="en-US" dirty="0" smtClean="0"/>
              <a:t>aims </a:t>
            </a:r>
            <a:r>
              <a:rPr lang="en-US" dirty="0"/>
              <a:t>to slow and prevent the development of Type 2 diabetes in the US </a:t>
            </a:r>
            <a:r>
              <a:rPr lang="en-US" dirty="0" smtClean="0"/>
              <a:t>population</a:t>
            </a:r>
            <a:endParaRPr lang="en-US" dirty="0"/>
          </a:p>
          <a:p>
            <a:pPr lvl="1"/>
            <a:r>
              <a:rPr lang="en-US" dirty="0"/>
              <a:t>Lay and health professional lifestyle </a:t>
            </a:r>
            <a:r>
              <a:rPr lang="en-US" dirty="0" smtClean="0"/>
              <a:t>coaches teach in-person or virtual group classes of 8-15 participants</a:t>
            </a:r>
          </a:p>
          <a:p>
            <a:pPr lvl="1"/>
            <a:r>
              <a:rPr lang="en-US" dirty="0" smtClean="0"/>
              <a:t>Comprehensive program focused on weight loss through exercise, healthy eating and behavior modification</a:t>
            </a:r>
          </a:p>
          <a:p>
            <a:endParaRPr lang="en-US" dirty="0"/>
          </a:p>
        </p:txBody>
      </p:sp>
      <p:sp>
        <p:nvSpPr>
          <p:cNvPr id="5" name="TextBox 4"/>
          <p:cNvSpPr txBox="1"/>
          <p:nvPr/>
        </p:nvSpPr>
        <p:spPr>
          <a:xfrm>
            <a:off x="639001" y="3133300"/>
            <a:ext cx="7713543" cy="1369606"/>
          </a:xfrm>
          <a:prstGeom prst="rect">
            <a:avLst/>
          </a:prstGeom>
          <a:noFill/>
        </p:spPr>
        <p:txBody>
          <a:bodyPr wrap="square" rtlCol="0">
            <a:spAutoFit/>
          </a:bodyPr>
          <a:lstStyle/>
          <a:p>
            <a:pPr marL="57150">
              <a:spcAft>
                <a:spcPts val="300"/>
              </a:spcAft>
              <a:buClr>
                <a:schemeClr val="bg1">
                  <a:lumMod val="65000"/>
                </a:schemeClr>
              </a:buClr>
              <a:tabLst>
                <a:tab pos="288925" algn="l"/>
                <a:tab pos="400050" algn="l"/>
                <a:tab pos="2971800" algn="l"/>
                <a:tab pos="3200400" algn="l"/>
              </a:tabLst>
            </a:pPr>
            <a:r>
              <a:rPr lang="en-US" sz="1350" dirty="0">
                <a:solidFill>
                  <a:schemeClr val="tx1">
                    <a:lumMod val="75000"/>
                    <a:lumOff val="25000"/>
                  </a:schemeClr>
                </a:solidFill>
              </a:rPr>
              <a:t>Examples of topics covered in core curriculum include:</a:t>
            </a:r>
          </a:p>
          <a:p>
            <a:pPr marL="169863" lvl="1">
              <a:spcAft>
                <a:spcPts val="300"/>
              </a:spcAft>
              <a:tabLst>
                <a:tab pos="225425" algn="l"/>
                <a:tab pos="400050" algn="l"/>
                <a:tab pos="2971800" algn="l"/>
                <a:tab pos="3200400" algn="l"/>
              </a:tabLst>
            </a:pPr>
            <a:r>
              <a:rPr lang="en-US" sz="1100" dirty="0" smtClean="0">
                <a:solidFill>
                  <a:schemeClr val="tx1">
                    <a:lumMod val="75000"/>
                    <a:lumOff val="25000"/>
                  </a:schemeClr>
                </a:solidFill>
              </a:rPr>
              <a:t>1.	</a:t>
            </a:r>
            <a:r>
              <a:rPr lang="en-US" sz="1100" dirty="0">
                <a:solidFill>
                  <a:schemeClr val="tx1">
                    <a:lumMod val="75000"/>
                    <a:lumOff val="25000"/>
                  </a:schemeClr>
                </a:solidFill>
              </a:rPr>
              <a:t>Balancing calories	</a:t>
            </a:r>
            <a:r>
              <a:rPr lang="en-US" sz="1100" dirty="0" smtClean="0">
                <a:solidFill>
                  <a:schemeClr val="tx1">
                    <a:lumMod val="75000"/>
                    <a:lumOff val="25000"/>
                  </a:schemeClr>
                </a:solidFill>
              </a:rPr>
              <a:t>4</a:t>
            </a:r>
            <a:r>
              <a:rPr lang="en-US" sz="1100" dirty="0">
                <a:solidFill>
                  <a:schemeClr val="tx1">
                    <a:lumMod val="75000"/>
                    <a:lumOff val="25000"/>
                  </a:schemeClr>
                </a:solidFill>
              </a:rPr>
              <a:t>.	Strategies for healthy eating out</a:t>
            </a:r>
          </a:p>
          <a:p>
            <a:pPr marL="398463" indent="-228600">
              <a:spcAft>
                <a:spcPts val="300"/>
              </a:spcAft>
              <a:buAutoNum type="arabicPeriod" startAt="2"/>
              <a:tabLst>
                <a:tab pos="225425" algn="l"/>
                <a:tab pos="400050" algn="l"/>
                <a:tab pos="2971800" algn="l"/>
                <a:tab pos="3200400" algn="l"/>
              </a:tabLst>
            </a:pPr>
            <a:r>
              <a:rPr lang="en-US" sz="1100" dirty="0">
                <a:solidFill>
                  <a:schemeClr val="tx1">
                    <a:lumMod val="75000"/>
                    <a:lumOff val="25000"/>
                  </a:schemeClr>
                </a:solidFill>
              </a:rPr>
              <a:t>	Problem solving/coping	</a:t>
            </a:r>
            <a:r>
              <a:rPr lang="en-US" sz="1100" dirty="0" smtClean="0">
                <a:solidFill>
                  <a:schemeClr val="tx1">
                    <a:lumMod val="75000"/>
                    <a:lumOff val="25000"/>
                  </a:schemeClr>
                </a:solidFill>
              </a:rPr>
              <a:t>5</a:t>
            </a:r>
            <a:r>
              <a:rPr lang="en-US" sz="1100" dirty="0">
                <a:solidFill>
                  <a:schemeClr val="tx1">
                    <a:lumMod val="75000"/>
                    <a:lumOff val="25000"/>
                  </a:schemeClr>
                </a:solidFill>
              </a:rPr>
              <a:t>.	Social cues</a:t>
            </a:r>
          </a:p>
          <a:p>
            <a:pPr marL="398463" indent="-228600">
              <a:spcAft>
                <a:spcPts val="300"/>
              </a:spcAft>
              <a:buAutoNum type="arabicPeriod" startAt="2"/>
              <a:tabLst>
                <a:tab pos="225425" algn="l"/>
                <a:tab pos="400050" algn="l"/>
                <a:tab pos="2971800" algn="l"/>
                <a:tab pos="3200400" algn="l"/>
              </a:tabLst>
            </a:pPr>
            <a:r>
              <a:rPr lang="en-US" sz="1100" dirty="0">
                <a:solidFill>
                  <a:schemeClr val="tx1">
                    <a:lumMod val="75000"/>
                    <a:lumOff val="25000"/>
                  </a:schemeClr>
                </a:solidFill>
              </a:rPr>
              <a:t>Overcoming physical activity barriers	6.	Managing stress</a:t>
            </a:r>
          </a:p>
          <a:p>
            <a:pPr>
              <a:spcAft>
                <a:spcPts val="300"/>
              </a:spcAft>
              <a:tabLst>
                <a:tab pos="225425" algn="l"/>
                <a:tab pos="400050" algn="l"/>
                <a:tab pos="2971800" algn="l"/>
                <a:tab pos="3200400" algn="l"/>
              </a:tabLst>
            </a:pPr>
            <a:endParaRPr lang="en-US" sz="1200" dirty="0">
              <a:solidFill>
                <a:schemeClr val="tx1">
                  <a:lumMod val="75000"/>
                  <a:lumOff val="25000"/>
                </a:schemeClr>
              </a:solidFill>
            </a:endParaRPr>
          </a:p>
          <a:p>
            <a:pPr marL="171450" indent="-171450">
              <a:buFont typeface="+mj-lt"/>
              <a:buAutoNum type="arabicPeriod"/>
              <a:tabLst>
                <a:tab pos="171450" algn="l"/>
                <a:tab pos="400050" algn="l"/>
                <a:tab pos="2971800" algn="l"/>
                <a:tab pos="3200400" algn="l"/>
              </a:tabLst>
            </a:pPr>
            <a:endParaRPr lang="en-US" sz="1200" dirty="0">
              <a:solidFill>
                <a:schemeClr val="tx1">
                  <a:lumMod val="75000"/>
                  <a:lumOff val="25000"/>
                </a:schemeClr>
              </a:solidFill>
            </a:endParaRPr>
          </a:p>
        </p:txBody>
      </p:sp>
      <p:grpSp>
        <p:nvGrpSpPr>
          <p:cNvPr id="8" name="Group 7"/>
          <p:cNvGrpSpPr/>
          <p:nvPr/>
        </p:nvGrpSpPr>
        <p:grpSpPr>
          <a:xfrm>
            <a:off x="1571809" y="2275220"/>
            <a:ext cx="6000382" cy="640948"/>
            <a:chOff x="1472139" y="2275220"/>
            <a:chExt cx="6000382" cy="640948"/>
          </a:xfrm>
        </p:grpSpPr>
        <p:sp>
          <p:nvSpPr>
            <p:cNvPr id="26" name="Rectangle 25"/>
            <p:cNvSpPr/>
            <p:nvPr/>
          </p:nvSpPr>
          <p:spPr>
            <a:xfrm>
              <a:off x="1472140" y="2275220"/>
              <a:ext cx="2754819" cy="204872"/>
            </a:xfrm>
            <a:prstGeom prst="rect">
              <a:avLst/>
            </a:prstGeom>
            <a:solidFill>
              <a:srgbClr val="0640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16 </a:t>
              </a:r>
              <a:r>
                <a:rPr lang="en-US" sz="1200" dirty="0"/>
                <a:t>Sessions</a:t>
              </a:r>
            </a:p>
          </p:txBody>
        </p:sp>
        <p:grpSp>
          <p:nvGrpSpPr>
            <p:cNvPr id="4" name="Group 3"/>
            <p:cNvGrpSpPr/>
            <p:nvPr/>
          </p:nvGrpSpPr>
          <p:grpSpPr>
            <a:xfrm>
              <a:off x="4346160" y="2275220"/>
              <a:ext cx="3126361" cy="204872"/>
              <a:chOff x="4247833" y="2275220"/>
              <a:chExt cx="2104244" cy="204872"/>
            </a:xfrm>
          </p:grpSpPr>
          <p:sp>
            <p:nvSpPr>
              <p:cNvPr id="28" name="Rectangle 27"/>
              <p:cNvSpPr/>
              <p:nvPr/>
            </p:nvSpPr>
            <p:spPr>
              <a:xfrm>
                <a:off x="4247833" y="2275220"/>
                <a:ext cx="285512" cy="204872"/>
              </a:xfrm>
              <a:prstGeom prst="rect">
                <a:avLst/>
              </a:prstGeom>
              <a:solidFill>
                <a:srgbClr val="0640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29" name="Rectangle 28"/>
              <p:cNvSpPr/>
              <p:nvPr/>
            </p:nvSpPr>
            <p:spPr>
              <a:xfrm>
                <a:off x="4611581" y="2275220"/>
                <a:ext cx="285512" cy="204872"/>
              </a:xfrm>
              <a:prstGeom prst="rect">
                <a:avLst/>
              </a:prstGeom>
              <a:solidFill>
                <a:srgbClr val="0640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0" name="Rectangle 29"/>
              <p:cNvSpPr/>
              <p:nvPr/>
            </p:nvSpPr>
            <p:spPr>
              <a:xfrm>
                <a:off x="4975327" y="2275220"/>
                <a:ext cx="285512" cy="204872"/>
              </a:xfrm>
              <a:prstGeom prst="rect">
                <a:avLst/>
              </a:prstGeom>
              <a:solidFill>
                <a:srgbClr val="0640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1" name="Rectangle 30"/>
              <p:cNvSpPr/>
              <p:nvPr/>
            </p:nvSpPr>
            <p:spPr>
              <a:xfrm>
                <a:off x="5702819" y="2275220"/>
                <a:ext cx="285512" cy="204872"/>
              </a:xfrm>
              <a:prstGeom prst="rect">
                <a:avLst/>
              </a:prstGeom>
              <a:solidFill>
                <a:srgbClr val="0640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2" name="Rectangle 31"/>
              <p:cNvSpPr/>
              <p:nvPr/>
            </p:nvSpPr>
            <p:spPr>
              <a:xfrm>
                <a:off x="5339073" y="2275220"/>
                <a:ext cx="285512" cy="204872"/>
              </a:xfrm>
              <a:prstGeom prst="rect">
                <a:avLst/>
              </a:prstGeom>
              <a:solidFill>
                <a:srgbClr val="0640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33" name="Rectangle 32"/>
              <p:cNvSpPr/>
              <p:nvPr/>
            </p:nvSpPr>
            <p:spPr>
              <a:xfrm>
                <a:off x="6066565" y="2275220"/>
                <a:ext cx="285512" cy="204872"/>
              </a:xfrm>
              <a:prstGeom prst="rect">
                <a:avLst/>
              </a:prstGeom>
              <a:solidFill>
                <a:srgbClr val="0640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pSp>
        <p:sp>
          <p:nvSpPr>
            <p:cNvPr id="36" name="TextBox 35"/>
            <p:cNvSpPr txBox="1"/>
            <p:nvPr/>
          </p:nvSpPr>
          <p:spPr>
            <a:xfrm>
              <a:off x="4350604" y="2485281"/>
              <a:ext cx="3121917" cy="430887"/>
            </a:xfrm>
            <a:prstGeom prst="rect">
              <a:avLst/>
            </a:prstGeom>
            <a:noFill/>
          </p:spPr>
          <p:txBody>
            <a:bodyPr wrap="square" rtlCol="0">
              <a:spAutoFit/>
            </a:bodyPr>
            <a:lstStyle>
              <a:defPPr>
                <a:defRPr lang="en-US"/>
              </a:defPPr>
              <a:lvl1pPr algn="ctr">
                <a:defRPr sz="1100">
                  <a:solidFill>
                    <a:schemeClr val="accent3">
                      <a:lumMod val="75000"/>
                    </a:schemeClr>
                  </a:solidFill>
                </a:defRPr>
              </a:lvl1pPr>
            </a:lstStyle>
            <a:p>
              <a:r>
                <a:rPr lang="en-US" sz="1200" b="1" dirty="0" smtClean="0">
                  <a:solidFill>
                    <a:srgbClr val="404040"/>
                  </a:solidFill>
                </a:rPr>
                <a:t>Maintenance phase </a:t>
              </a:r>
              <a:r>
                <a:rPr lang="en-US" sz="1200" b="1" dirty="0">
                  <a:solidFill>
                    <a:srgbClr val="404040"/>
                  </a:solidFill>
                </a:rPr>
                <a:t>(6 months) </a:t>
              </a:r>
            </a:p>
            <a:p>
              <a:r>
                <a:rPr lang="en-US" sz="1000" dirty="0">
                  <a:solidFill>
                    <a:srgbClr val="404040"/>
                  </a:solidFill>
                </a:rPr>
                <a:t>Monthly maintenance sessions</a:t>
              </a:r>
            </a:p>
          </p:txBody>
        </p:sp>
        <p:sp>
          <p:nvSpPr>
            <p:cNvPr id="37" name="TextBox 36"/>
            <p:cNvSpPr txBox="1"/>
            <p:nvPr/>
          </p:nvSpPr>
          <p:spPr>
            <a:xfrm>
              <a:off x="1472139" y="2485281"/>
              <a:ext cx="2754820" cy="276999"/>
            </a:xfrm>
            <a:prstGeom prst="rect">
              <a:avLst/>
            </a:prstGeom>
            <a:noFill/>
          </p:spPr>
          <p:txBody>
            <a:bodyPr wrap="square" rtlCol="0">
              <a:spAutoFit/>
            </a:bodyPr>
            <a:lstStyle/>
            <a:p>
              <a:pPr algn="ctr"/>
              <a:r>
                <a:rPr lang="en-US" sz="1200" b="1" dirty="0">
                  <a:solidFill>
                    <a:srgbClr val="404040"/>
                  </a:solidFill>
                </a:rPr>
                <a:t>Core</a:t>
              </a:r>
              <a:r>
                <a:rPr lang="en-US" sz="1200" b="1" dirty="0" smtClean="0">
                  <a:solidFill>
                    <a:srgbClr val="00B050"/>
                  </a:solidFill>
                </a:rPr>
                <a:t> </a:t>
              </a:r>
              <a:r>
                <a:rPr lang="en-US" sz="1200" b="1" dirty="0">
                  <a:solidFill>
                    <a:srgbClr val="404040"/>
                  </a:solidFill>
                </a:rPr>
                <a:t>phase (6 months) </a:t>
              </a:r>
            </a:p>
          </p:txBody>
        </p:sp>
      </p:grpSp>
      <p:sp>
        <p:nvSpPr>
          <p:cNvPr id="7" name="Slide Number Placeholder 6"/>
          <p:cNvSpPr>
            <a:spLocks noGrp="1"/>
          </p:cNvSpPr>
          <p:nvPr>
            <p:ph type="sldNum" sz="quarter" idx="10"/>
          </p:nvPr>
        </p:nvSpPr>
        <p:spPr/>
        <p:txBody>
          <a:bodyPr/>
          <a:lstStyle/>
          <a:p>
            <a:fld id="{3ED89BC9-5CDD-5A4A-985A-E0647E6F0A33}" type="slidenum">
              <a:rPr lang="en-US" smtClean="0"/>
              <a:pPr/>
              <a:t>4</a:t>
            </a:fld>
            <a:endParaRPr lang="en-US" dirty="0"/>
          </a:p>
        </p:txBody>
      </p:sp>
    </p:spTree>
    <p:extLst>
      <p:ext uri="{BB962C8B-B14F-4D97-AF65-F5344CB8AC3E}">
        <p14:creationId xmlns:p14="http://schemas.microsoft.com/office/powerpoint/2010/main" val="721951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benefits of offering the </a:t>
            </a:r>
            <a:r>
              <a:rPr lang="en-US" dirty="0"/>
              <a:t>National DPP</a:t>
            </a:r>
          </a:p>
        </p:txBody>
      </p:sp>
      <p:sp>
        <p:nvSpPr>
          <p:cNvPr id="13" name="Content Placeholder 12"/>
          <p:cNvSpPr>
            <a:spLocks noGrp="1"/>
          </p:cNvSpPr>
          <p:nvPr>
            <p:ph idx="1"/>
          </p:nvPr>
        </p:nvSpPr>
        <p:spPr/>
        <p:txBody>
          <a:bodyPr/>
          <a:lstStyle/>
          <a:p>
            <a:r>
              <a:rPr lang="en-US" altLang="en-US" dirty="0"/>
              <a:t>Offering</a:t>
            </a:r>
            <a:r>
              <a:rPr lang="en-US" altLang="en-US" dirty="0" smtClean="0"/>
              <a:t> </a:t>
            </a:r>
            <a:r>
              <a:rPr lang="en-US" altLang="en-US" dirty="0"/>
              <a:t>the National DPP helps achieve better clinical and financial results over 3 years </a:t>
            </a:r>
            <a:r>
              <a:rPr lang="en-US" altLang="en-US" dirty="0" smtClean="0"/>
              <a:t/>
            </a:r>
            <a:br>
              <a:rPr lang="en-US" altLang="en-US" dirty="0" smtClean="0"/>
            </a:br>
            <a:r>
              <a:rPr lang="en-US" altLang="en-US" dirty="0" smtClean="0"/>
              <a:t>(</a:t>
            </a:r>
            <a:r>
              <a:rPr lang="en-US" altLang="en-US" dirty="0"/>
              <a:t>after program completion). </a:t>
            </a:r>
          </a:p>
          <a:p>
            <a:r>
              <a:rPr lang="en-US" altLang="en-US" dirty="0"/>
              <a:t>Based on the outcomes from DPP research studies </a:t>
            </a:r>
            <a:r>
              <a:rPr lang="en-US" altLang="en-US" dirty="0" smtClean="0"/>
              <a:t>reaching </a:t>
            </a:r>
            <a:r>
              <a:rPr lang="en-US" altLang="en-US" b="1" dirty="0" smtClean="0">
                <a:solidFill>
                  <a:srgbClr val="064079"/>
                </a:solidFill>
              </a:rPr>
              <a:t>100</a:t>
            </a:r>
            <a:r>
              <a:rPr lang="en-US" altLang="en-US" dirty="0" smtClean="0"/>
              <a:t> </a:t>
            </a:r>
            <a:r>
              <a:rPr lang="en-US" altLang="en-US" dirty="0"/>
              <a:t>adults with prediabetes:</a:t>
            </a:r>
          </a:p>
          <a:p>
            <a:pPr lvl="1"/>
            <a:r>
              <a:rPr lang="en-US" b="1" dirty="0" smtClean="0">
                <a:solidFill>
                  <a:srgbClr val="064079"/>
                </a:solidFill>
              </a:rPr>
              <a:t>58% </a:t>
            </a:r>
            <a:r>
              <a:rPr lang="en-US" dirty="0" smtClean="0">
                <a:solidFill>
                  <a:schemeClr val="tx1"/>
                </a:solidFill>
              </a:rPr>
              <a:t>reduction in incidence of diabetes</a:t>
            </a:r>
            <a:r>
              <a:rPr lang="en-US" baseline="30000" dirty="0">
                <a:solidFill>
                  <a:schemeClr val="tx1"/>
                </a:solidFill>
              </a:rPr>
              <a:t>*</a:t>
            </a:r>
            <a:endParaRPr lang="en-US" baseline="30000" dirty="0" smtClean="0">
              <a:solidFill>
                <a:schemeClr val="tx1"/>
              </a:solidFill>
            </a:endParaRPr>
          </a:p>
          <a:p>
            <a:pPr lvl="1"/>
            <a:r>
              <a:rPr lang="en-US" b="1" dirty="0" smtClean="0">
                <a:solidFill>
                  <a:srgbClr val="064079"/>
                </a:solidFill>
              </a:rPr>
              <a:t>25% </a:t>
            </a:r>
            <a:r>
              <a:rPr lang="en-US" dirty="0" smtClean="0">
                <a:solidFill>
                  <a:schemeClr val="tx1"/>
                </a:solidFill>
              </a:rPr>
              <a:t>reduction in medication use for hypertension and hyperlipidemia</a:t>
            </a:r>
            <a:r>
              <a:rPr lang="en-US" baseline="30000" dirty="0" smtClean="0"/>
              <a:t>‡</a:t>
            </a:r>
            <a:r>
              <a:rPr lang="en-US" dirty="0" smtClean="0">
                <a:solidFill>
                  <a:schemeClr val="tx1"/>
                </a:solidFill>
              </a:rPr>
              <a:t> </a:t>
            </a:r>
          </a:p>
          <a:p>
            <a:pPr lvl="1"/>
            <a:r>
              <a:rPr lang="en-US" b="1" dirty="0" smtClean="0">
                <a:solidFill>
                  <a:srgbClr val="064079"/>
                </a:solidFill>
              </a:rPr>
              <a:t>1-2% </a:t>
            </a:r>
            <a:r>
              <a:rPr lang="en-US" dirty="0" smtClean="0">
                <a:solidFill>
                  <a:schemeClr val="tx1"/>
                </a:solidFill>
              </a:rPr>
              <a:t>reduction </a:t>
            </a:r>
            <a:r>
              <a:rPr lang="en-US" dirty="0" smtClean="0"/>
              <a:t>in absenteeism (missed work days) and productivity loss</a:t>
            </a:r>
            <a:r>
              <a:rPr lang="en-US" baseline="30000" dirty="0" smtClean="0"/>
              <a:t>†</a:t>
            </a:r>
          </a:p>
          <a:p>
            <a:endParaRPr lang="en-US" dirty="0"/>
          </a:p>
        </p:txBody>
      </p:sp>
      <p:sp>
        <p:nvSpPr>
          <p:cNvPr id="4" name="Rectangle 3"/>
          <p:cNvSpPr/>
          <p:nvPr/>
        </p:nvSpPr>
        <p:spPr>
          <a:xfrm>
            <a:off x="666968" y="3867462"/>
            <a:ext cx="7827112" cy="707886"/>
          </a:xfrm>
          <a:prstGeom prst="rect">
            <a:avLst/>
          </a:prstGeom>
        </p:spPr>
        <p:txBody>
          <a:bodyPr wrap="square">
            <a:spAutoFit/>
          </a:bodyPr>
          <a:lstStyle/>
          <a:p>
            <a:r>
              <a:rPr lang="en-US" sz="800" dirty="0">
                <a:solidFill>
                  <a:schemeClr val="tx1">
                    <a:lumMod val="75000"/>
                    <a:lumOff val="25000"/>
                  </a:schemeClr>
                </a:solidFill>
              </a:rPr>
              <a:t>*</a:t>
            </a:r>
            <a:r>
              <a:rPr lang="en-US" sz="800" dirty="0" err="1" smtClean="0">
                <a:solidFill>
                  <a:schemeClr val="tx1">
                    <a:lumMod val="75000"/>
                    <a:lumOff val="25000"/>
                  </a:schemeClr>
                </a:solidFill>
              </a:rPr>
              <a:t>Knowler</a:t>
            </a:r>
            <a:r>
              <a:rPr lang="en-US" sz="800" dirty="0" smtClean="0">
                <a:solidFill>
                  <a:schemeClr val="tx1">
                    <a:lumMod val="75000"/>
                    <a:lumOff val="25000"/>
                  </a:schemeClr>
                </a:solidFill>
              </a:rPr>
              <a:t> </a:t>
            </a:r>
            <a:r>
              <a:rPr lang="en-US" sz="800" dirty="0">
                <a:solidFill>
                  <a:schemeClr val="tx1">
                    <a:lumMod val="75000"/>
                    <a:lumOff val="25000"/>
                  </a:schemeClr>
                </a:solidFill>
              </a:rPr>
              <a:t>WC, Barrett-Connor E, Fowler SE, et al. Diabetes Prevention Program Research Group. Reduction in the incidence of type 2 diabetes with lifestyle intervention or metformin. </a:t>
            </a:r>
            <a:r>
              <a:rPr lang="en-US" sz="800" i="1" dirty="0">
                <a:solidFill>
                  <a:schemeClr val="tx1">
                    <a:lumMod val="75000"/>
                    <a:lumOff val="25000"/>
                  </a:schemeClr>
                </a:solidFill>
              </a:rPr>
              <a:t>N Engl J Med</a:t>
            </a:r>
            <a:r>
              <a:rPr lang="en-US" sz="800" dirty="0">
                <a:solidFill>
                  <a:schemeClr val="tx1">
                    <a:lumMod val="75000"/>
                    <a:lumOff val="25000"/>
                  </a:schemeClr>
                </a:solidFill>
              </a:rPr>
              <a:t>. 2002;346(6):393-403.</a:t>
            </a:r>
          </a:p>
          <a:p>
            <a:r>
              <a:rPr lang="en-US" sz="800" dirty="0">
                <a:solidFill>
                  <a:schemeClr val="tx1">
                    <a:lumMod val="75000"/>
                    <a:lumOff val="25000"/>
                  </a:schemeClr>
                </a:solidFill>
              </a:rPr>
              <a:t>† Dall, Timothy M., et al. </a:t>
            </a:r>
            <a:r>
              <a:rPr lang="en-US" sz="800" dirty="0" smtClean="0">
                <a:solidFill>
                  <a:schemeClr val="tx1">
                    <a:lumMod val="75000"/>
                    <a:lumOff val="25000"/>
                  </a:schemeClr>
                </a:solidFill>
              </a:rPr>
              <a:t>“Value </a:t>
            </a:r>
            <a:r>
              <a:rPr lang="en-US" sz="800" dirty="0">
                <a:solidFill>
                  <a:schemeClr val="tx1">
                    <a:lumMod val="75000"/>
                    <a:lumOff val="25000"/>
                  </a:schemeClr>
                </a:solidFill>
              </a:rPr>
              <a:t>of Lifestyle Intervention to Prevent Diabetes and Sequelae</a:t>
            </a:r>
            <a:r>
              <a:rPr lang="en-US" sz="800" dirty="0" smtClean="0">
                <a:solidFill>
                  <a:schemeClr val="tx1">
                    <a:lumMod val="75000"/>
                    <a:lumOff val="25000"/>
                  </a:schemeClr>
                </a:solidFill>
              </a:rPr>
              <a:t>.”</a:t>
            </a:r>
            <a:r>
              <a:rPr lang="en-US" sz="800" dirty="0">
                <a:solidFill>
                  <a:schemeClr val="tx1">
                    <a:lumMod val="75000"/>
                    <a:lumOff val="25000"/>
                  </a:schemeClr>
                </a:solidFill>
              </a:rPr>
              <a:t> </a:t>
            </a:r>
            <a:r>
              <a:rPr lang="en-US" sz="800" i="1" dirty="0">
                <a:solidFill>
                  <a:schemeClr val="tx1">
                    <a:lumMod val="75000"/>
                    <a:lumOff val="25000"/>
                  </a:schemeClr>
                </a:solidFill>
              </a:rPr>
              <a:t>American journal of preventive medicine</a:t>
            </a:r>
            <a:r>
              <a:rPr lang="en-US" sz="800" dirty="0">
                <a:solidFill>
                  <a:schemeClr val="tx1">
                    <a:lumMod val="75000"/>
                    <a:lumOff val="25000"/>
                  </a:schemeClr>
                </a:solidFill>
              </a:rPr>
              <a:t> 48.3 (2015): 271-280.</a:t>
            </a:r>
          </a:p>
          <a:p>
            <a:r>
              <a:rPr lang="en-US" sz="800" dirty="0">
                <a:solidFill>
                  <a:schemeClr val="tx1">
                    <a:lumMod val="75000"/>
                    <a:lumOff val="25000"/>
                  </a:schemeClr>
                </a:solidFill>
              </a:rPr>
              <a:t>‡ Ratner R, Goldberg R, Haffner S, et al. Impact of intensive lifestyle and metformin therapy on cardiovascular disease risk factors in the diabetes prevention program. </a:t>
            </a:r>
            <a:r>
              <a:rPr lang="en-US" sz="800" i="1" dirty="0">
                <a:solidFill>
                  <a:schemeClr val="tx1">
                    <a:lumMod val="75000"/>
                    <a:lumOff val="25000"/>
                  </a:schemeClr>
                </a:solidFill>
              </a:rPr>
              <a:t>Diabetes Care</a:t>
            </a:r>
            <a:r>
              <a:rPr lang="en-US" sz="800" dirty="0">
                <a:solidFill>
                  <a:schemeClr val="tx1">
                    <a:lumMod val="75000"/>
                    <a:lumOff val="25000"/>
                  </a:schemeClr>
                </a:solidFill>
              </a:rPr>
              <a:t>. 2005;28(4):888- 894.</a:t>
            </a:r>
          </a:p>
        </p:txBody>
      </p:sp>
      <p:sp>
        <p:nvSpPr>
          <p:cNvPr id="5" name="Slide Number Placeholder 4"/>
          <p:cNvSpPr>
            <a:spLocks noGrp="1"/>
          </p:cNvSpPr>
          <p:nvPr>
            <p:ph type="sldNum" sz="quarter" idx="10"/>
          </p:nvPr>
        </p:nvSpPr>
        <p:spPr/>
        <p:txBody>
          <a:bodyPr/>
          <a:lstStyle/>
          <a:p>
            <a:fld id="{3ED89BC9-5CDD-5A4A-985A-E0647E6F0A33}" type="slidenum">
              <a:rPr lang="en-US" smtClean="0"/>
              <a:pPr/>
              <a:t>5</a:t>
            </a:fld>
            <a:endParaRPr lang="en-US" dirty="0"/>
          </a:p>
        </p:txBody>
      </p:sp>
    </p:spTree>
    <p:extLst>
      <p:ext uri="{BB962C8B-B14F-4D97-AF65-F5344CB8AC3E}">
        <p14:creationId xmlns:p14="http://schemas.microsoft.com/office/powerpoint/2010/main" val="1567287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573852" y="2495502"/>
            <a:ext cx="8059261" cy="1025619"/>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Potential cost savings from offering the National DPP</a:t>
            </a:r>
            <a:endParaRPr lang="en-US" dirty="0"/>
          </a:p>
        </p:txBody>
      </p:sp>
      <p:sp>
        <p:nvSpPr>
          <p:cNvPr id="12" name="Content Placeholder 11"/>
          <p:cNvSpPr>
            <a:spLocks noGrp="1"/>
          </p:cNvSpPr>
          <p:nvPr>
            <p:ph idx="1"/>
          </p:nvPr>
        </p:nvSpPr>
        <p:spPr/>
        <p:txBody>
          <a:bodyPr/>
          <a:lstStyle/>
          <a:p>
            <a:pPr>
              <a:lnSpc>
                <a:spcPct val="90000"/>
              </a:lnSpc>
            </a:pPr>
            <a:r>
              <a:rPr lang="en-US" dirty="0" smtClean="0"/>
              <a:t>The American Medical Association (AMA) evaluated the </a:t>
            </a:r>
            <a:r>
              <a:rPr lang="en-US" dirty="0" err="1" smtClean="0"/>
              <a:t>Truven</a:t>
            </a:r>
            <a:r>
              <a:rPr lang="en-US" dirty="0" smtClean="0"/>
              <a:t> Health </a:t>
            </a:r>
            <a:r>
              <a:rPr lang="en-US" dirty="0" err="1" smtClean="0"/>
              <a:t>MarketScan</a:t>
            </a:r>
            <a:r>
              <a:rPr lang="en-US" baseline="30000" dirty="0" smtClean="0"/>
              <a:t>®</a:t>
            </a:r>
            <a:r>
              <a:rPr lang="en-US" dirty="0" smtClean="0"/>
              <a:t> Databases* </a:t>
            </a:r>
            <a:br>
              <a:rPr lang="en-US" dirty="0" smtClean="0"/>
            </a:br>
            <a:r>
              <a:rPr lang="en-US" dirty="0" smtClean="0"/>
              <a:t>to understand the avoidable medical expenditures over three years by preventing someone from progressing to diabetes:</a:t>
            </a:r>
          </a:p>
          <a:p>
            <a:pPr lvl="1">
              <a:lnSpc>
                <a:spcPct val="90000"/>
              </a:lnSpc>
            </a:pPr>
            <a:r>
              <a:rPr lang="en-US" dirty="0" smtClean="0"/>
              <a:t>Observed the costs associated with an individual’s conversion to diabetes for each of three years after a diabetes diagnosis</a:t>
            </a:r>
          </a:p>
          <a:p>
            <a:pPr lvl="1"/>
            <a:r>
              <a:rPr lang="en-US" dirty="0" smtClean="0"/>
              <a:t>Looked at a “true” prevention rate for intervention – some individuals would have never developed diabetes and some will develop diabetes regardless</a:t>
            </a:r>
          </a:p>
          <a:p>
            <a:pPr lvl="1"/>
            <a:endParaRPr lang="en-US" dirty="0" smtClean="0"/>
          </a:p>
          <a:p>
            <a:pPr lvl="1"/>
            <a:endParaRPr lang="en-US" dirty="0" smtClean="0"/>
          </a:p>
          <a:p>
            <a:pPr lvl="1"/>
            <a:endParaRPr lang="en-US" dirty="0" smtClean="0"/>
          </a:p>
          <a:p>
            <a:pPr lvl="1"/>
            <a:endParaRPr lang="en-US" dirty="0" smtClean="0"/>
          </a:p>
          <a:p>
            <a:pPr lvl="1">
              <a:lnSpc>
                <a:spcPct val="140000"/>
              </a:lnSpc>
            </a:pPr>
            <a:r>
              <a:rPr lang="en-US" dirty="0" smtClean="0"/>
              <a:t>Defined </a:t>
            </a:r>
            <a:r>
              <a:rPr lang="en-US" dirty="0" err="1" smtClean="0"/>
              <a:t>prediabetes</a:t>
            </a:r>
            <a:r>
              <a:rPr lang="en-US" dirty="0" smtClean="0"/>
              <a:t> as having an initial A1c result between 5.7 and 6.4% and no prior diabetes diagnosis </a:t>
            </a:r>
            <a:r>
              <a:rPr lang="en-US" baseline="30000" dirty="0" smtClean="0"/>
              <a:t>†,‡</a:t>
            </a:r>
          </a:p>
          <a:p>
            <a:endParaRPr lang="en-US" dirty="0"/>
          </a:p>
        </p:txBody>
      </p:sp>
      <p:sp>
        <p:nvSpPr>
          <p:cNvPr id="6" name="TextBox 5"/>
          <p:cNvSpPr txBox="1"/>
          <p:nvPr/>
        </p:nvSpPr>
        <p:spPr>
          <a:xfrm>
            <a:off x="4917572" y="2709001"/>
            <a:ext cx="2047877" cy="415498"/>
          </a:xfrm>
          <a:prstGeom prst="rect">
            <a:avLst/>
          </a:prstGeom>
          <a:noFill/>
        </p:spPr>
        <p:txBody>
          <a:bodyPr wrap="square" rtlCol="0">
            <a:spAutoFit/>
          </a:bodyPr>
          <a:lstStyle/>
          <a:p>
            <a:r>
              <a:rPr lang="en-US" sz="1050" dirty="0">
                <a:solidFill>
                  <a:srgbClr val="064079"/>
                </a:solidFill>
              </a:rPr>
              <a:t>Increased costs in each of three years after converting:</a:t>
            </a:r>
          </a:p>
        </p:txBody>
      </p:sp>
      <p:sp>
        <p:nvSpPr>
          <p:cNvPr id="9" name="TextBox 8"/>
          <p:cNvSpPr txBox="1"/>
          <p:nvPr/>
        </p:nvSpPr>
        <p:spPr>
          <a:xfrm>
            <a:off x="666969" y="2709001"/>
            <a:ext cx="1906253" cy="415498"/>
          </a:xfrm>
          <a:prstGeom prst="rect">
            <a:avLst/>
          </a:prstGeom>
          <a:noFill/>
        </p:spPr>
        <p:txBody>
          <a:bodyPr wrap="square" rtlCol="0">
            <a:spAutoFit/>
          </a:bodyPr>
          <a:lstStyle/>
          <a:p>
            <a:r>
              <a:rPr lang="en-US" sz="1050" dirty="0">
                <a:solidFill>
                  <a:srgbClr val="064079"/>
                </a:solidFill>
              </a:rPr>
              <a:t>Observed rate of prediabetes to </a:t>
            </a:r>
            <a:r>
              <a:rPr lang="en-US" sz="1050" dirty="0" smtClean="0">
                <a:solidFill>
                  <a:srgbClr val="064079"/>
                </a:solidFill>
              </a:rPr>
              <a:t>diabetes </a:t>
            </a:r>
            <a:r>
              <a:rPr lang="en-US" sz="1050" dirty="0">
                <a:solidFill>
                  <a:srgbClr val="064079"/>
                </a:solidFill>
              </a:rPr>
              <a:t>conversion:</a:t>
            </a:r>
          </a:p>
        </p:txBody>
      </p:sp>
      <p:sp>
        <p:nvSpPr>
          <p:cNvPr id="5" name="Rectangle 4"/>
          <p:cNvSpPr/>
          <p:nvPr/>
        </p:nvSpPr>
        <p:spPr>
          <a:xfrm>
            <a:off x="666970" y="3159185"/>
            <a:ext cx="3509983" cy="380873"/>
          </a:xfrm>
          <a:prstGeom prst="rect">
            <a:avLst/>
          </a:prstGeom>
        </p:spPr>
        <p:txBody>
          <a:bodyPr wrap="square">
            <a:spAutoFit/>
          </a:bodyPr>
          <a:lstStyle/>
          <a:p>
            <a:r>
              <a:rPr lang="en-US" sz="900" dirty="0">
                <a:solidFill>
                  <a:srgbClr val="064079"/>
                </a:solidFill>
              </a:rPr>
              <a:t>e.g., 53% of those who converted to d</a:t>
            </a:r>
            <a:r>
              <a:rPr lang="en-US" sz="900" dirty="0" smtClean="0">
                <a:solidFill>
                  <a:srgbClr val="064079"/>
                </a:solidFill>
              </a:rPr>
              <a:t>iabetes over </a:t>
            </a:r>
            <a:r>
              <a:rPr lang="en-US" sz="900" dirty="0">
                <a:solidFill>
                  <a:srgbClr val="064079"/>
                </a:solidFill>
              </a:rPr>
              <a:t>a three year period actually convert in year </a:t>
            </a:r>
            <a:r>
              <a:rPr lang="en-US" sz="900" dirty="0" smtClean="0">
                <a:solidFill>
                  <a:srgbClr val="064079"/>
                </a:solidFill>
              </a:rPr>
              <a:t>one. </a:t>
            </a:r>
            <a:endParaRPr lang="en-US" sz="900" dirty="0">
              <a:solidFill>
                <a:srgbClr val="064079"/>
              </a:solidFill>
            </a:endParaRPr>
          </a:p>
        </p:txBody>
      </p:sp>
      <p:sp>
        <p:nvSpPr>
          <p:cNvPr id="11" name="Rectangle 10"/>
          <p:cNvSpPr/>
          <p:nvPr/>
        </p:nvSpPr>
        <p:spPr>
          <a:xfrm>
            <a:off x="4917236" y="3167379"/>
            <a:ext cx="3502893" cy="230832"/>
          </a:xfrm>
          <a:prstGeom prst="rect">
            <a:avLst/>
          </a:prstGeom>
        </p:spPr>
        <p:txBody>
          <a:bodyPr wrap="square">
            <a:spAutoFit/>
          </a:bodyPr>
          <a:lstStyle/>
          <a:p>
            <a:r>
              <a:rPr lang="en-US" sz="900" dirty="0">
                <a:solidFill>
                  <a:srgbClr val="064079"/>
                </a:solidFill>
              </a:rPr>
              <a:t>Medical claims costs associated with newly diagnosed diabetes</a:t>
            </a:r>
          </a:p>
        </p:txBody>
      </p:sp>
      <p:sp>
        <p:nvSpPr>
          <p:cNvPr id="7" name="TextBox 6"/>
          <p:cNvSpPr txBox="1"/>
          <p:nvPr/>
        </p:nvSpPr>
        <p:spPr>
          <a:xfrm>
            <a:off x="666970" y="2486411"/>
            <a:ext cx="2576945" cy="300082"/>
          </a:xfrm>
          <a:prstGeom prst="rect">
            <a:avLst/>
          </a:prstGeom>
          <a:noFill/>
        </p:spPr>
        <p:txBody>
          <a:bodyPr wrap="square" rtlCol="0">
            <a:spAutoFit/>
          </a:bodyPr>
          <a:lstStyle/>
          <a:p>
            <a:r>
              <a:rPr lang="en-US" sz="1350" b="1" dirty="0">
                <a:solidFill>
                  <a:srgbClr val="E71933"/>
                </a:solidFill>
              </a:rPr>
              <a:t>Preventable</a:t>
            </a:r>
          </a:p>
        </p:txBody>
      </p:sp>
      <p:sp>
        <p:nvSpPr>
          <p:cNvPr id="13" name="TextBox 12"/>
          <p:cNvSpPr txBox="1"/>
          <p:nvPr/>
        </p:nvSpPr>
        <p:spPr>
          <a:xfrm>
            <a:off x="4924631" y="2486411"/>
            <a:ext cx="2576945" cy="300082"/>
          </a:xfrm>
          <a:prstGeom prst="rect">
            <a:avLst/>
          </a:prstGeom>
          <a:noFill/>
        </p:spPr>
        <p:txBody>
          <a:bodyPr wrap="square" rtlCol="0">
            <a:spAutoFit/>
          </a:bodyPr>
          <a:lstStyle/>
          <a:p>
            <a:r>
              <a:rPr lang="en-US" sz="1350" b="1" dirty="0">
                <a:solidFill>
                  <a:srgbClr val="E71933"/>
                </a:solidFill>
              </a:rPr>
              <a:t>Avoidable</a:t>
            </a:r>
          </a:p>
        </p:txBody>
      </p:sp>
      <p:sp>
        <p:nvSpPr>
          <p:cNvPr id="8" name="Right Arrow 7"/>
          <p:cNvSpPr/>
          <p:nvPr/>
        </p:nvSpPr>
        <p:spPr>
          <a:xfrm>
            <a:off x="4258052" y="2710748"/>
            <a:ext cx="555659" cy="285750"/>
          </a:xfrm>
          <a:prstGeom prst="rightArrow">
            <a:avLst/>
          </a:prstGeom>
          <a:solidFill>
            <a:srgbClr val="E7193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0" name="TextBox 9"/>
          <p:cNvSpPr txBox="1"/>
          <p:nvPr/>
        </p:nvSpPr>
        <p:spPr>
          <a:xfrm>
            <a:off x="655734" y="3883527"/>
            <a:ext cx="8045814" cy="707886"/>
          </a:xfrm>
          <a:prstGeom prst="rect">
            <a:avLst/>
          </a:prstGeom>
          <a:noFill/>
        </p:spPr>
        <p:txBody>
          <a:bodyPr wrap="square" rtlCol="0">
            <a:spAutoFit/>
          </a:bodyPr>
          <a:lstStyle/>
          <a:p>
            <a:r>
              <a:rPr lang="en-US" sz="800" dirty="0">
                <a:solidFill>
                  <a:srgbClr val="404040"/>
                </a:solidFill>
              </a:rPr>
              <a:t>*</a:t>
            </a:r>
            <a:r>
              <a:rPr lang="en-US" sz="800" dirty="0" smtClean="0">
                <a:solidFill>
                  <a:srgbClr val="404040"/>
                </a:solidFill>
              </a:rPr>
              <a:t>2009-2012 individual level data from the </a:t>
            </a:r>
            <a:r>
              <a:rPr lang="en-US" sz="800" dirty="0">
                <a:solidFill>
                  <a:srgbClr val="404040"/>
                </a:solidFill>
              </a:rPr>
              <a:t>Truven Health MarketScan® Lab </a:t>
            </a:r>
            <a:r>
              <a:rPr lang="en-US" sz="800" dirty="0" smtClean="0">
                <a:solidFill>
                  <a:srgbClr val="404040"/>
                </a:solidFill>
              </a:rPr>
              <a:t>Database</a:t>
            </a:r>
            <a:r>
              <a:rPr lang="en-US" sz="800" dirty="0"/>
              <a:t> - </a:t>
            </a:r>
            <a:r>
              <a:rPr lang="en-US" sz="800" dirty="0" smtClean="0">
                <a:solidFill>
                  <a:srgbClr val="404040"/>
                </a:solidFill>
              </a:rPr>
              <a:t>a </a:t>
            </a:r>
            <a:r>
              <a:rPr lang="en-US" sz="800" dirty="0">
                <a:solidFill>
                  <a:srgbClr val="404040"/>
                </a:solidFill>
              </a:rPr>
              <a:t>4.4 million subsample of the Truven Health MarketScan® Treatment </a:t>
            </a:r>
            <a:r>
              <a:rPr lang="en-US" sz="800" dirty="0" smtClean="0">
                <a:solidFill>
                  <a:srgbClr val="404040"/>
                </a:solidFill>
              </a:rPr>
              <a:t>Pathways. MarketScan </a:t>
            </a:r>
            <a:r>
              <a:rPr lang="en-US" sz="800" dirty="0">
                <a:solidFill>
                  <a:srgbClr val="404040"/>
                </a:solidFill>
              </a:rPr>
              <a:t>is a registered trademark of Truven Health Analytics Inc. </a:t>
            </a:r>
            <a:endParaRPr lang="en-US" sz="800" dirty="0" smtClean="0">
              <a:solidFill>
                <a:srgbClr val="404040"/>
              </a:solidFill>
            </a:endParaRPr>
          </a:p>
          <a:p>
            <a:r>
              <a:rPr lang="en-US" sz="800" dirty="0" smtClean="0">
                <a:solidFill>
                  <a:srgbClr val="404040"/>
                </a:solidFill>
              </a:rPr>
              <a:t>†American </a:t>
            </a:r>
            <a:r>
              <a:rPr lang="en-US" sz="800" dirty="0">
                <a:solidFill>
                  <a:srgbClr val="404040"/>
                </a:solidFill>
              </a:rPr>
              <a:t>Diabetes Association. “Standards of medical care in diabetes—2013.” </a:t>
            </a:r>
            <a:r>
              <a:rPr lang="en-US" sz="800" i="1" dirty="0">
                <a:solidFill>
                  <a:srgbClr val="404040"/>
                </a:solidFill>
              </a:rPr>
              <a:t>Diabetes Care</a:t>
            </a:r>
            <a:r>
              <a:rPr lang="en-US" sz="800" dirty="0">
                <a:solidFill>
                  <a:srgbClr val="404040"/>
                </a:solidFill>
              </a:rPr>
              <a:t> (2013); 36:Suppl 1:S11.</a:t>
            </a:r>
          </a:p>
          <a:p>
            <a:r>
              <a:rPr lang="en-US" sz="800" dirty="0" smtClean="0">
                <a:solidFill>
                  <a:srgbClr val="404040"/>
                </a:solidFill>
              </a:rPr>
              <a:t>‡James </a:t>
            </a:r>
            <a:r>
              <a:rPr lang="en-US" sz="800" dirty="0">
                <a:solidFill>
                  <a:srgbClr val="404040"/>
                </a:solidFill>
              </a:rPr>
              <a:t>C, Bullard KM, Rolka DB, et al. “Implications of alternative definitions of prediabetes for prevalence in US adults.” </a:t>
            </a:r>
            <a:r>
              <a:rPr lang="en-US" sz="800" i="1" dirty="0">
                <a:solidFill>
                  <a:srgbClr val="404040"/>
                </a:solidFill>
              </a:rPr>
              <a:t>Diabetes Care</a:t>
            </a:r>
            <a:r>
              <a:rPr lang="en-US" sz="800" dirty="0">
                <a:solidFill>
                  <a:srgbClr val="404040"/>
                </a:solidFill>
              </a:rPr>
              <a:t> 2011; 34(2):387-391.</a:t>
            </a:r>
          </a:p>
          <a:p>
            <a:endParaRPr lang="en-US" sz="800" dirty="0">
              <a:solidFill>
                <a:srgbClr val="40404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876308790"/>
              </p:ext>
            </p:extLst>
          </p:nvPr>
        </p:nvGraphicFramePr>
        <p:xfrm>
          <a:off x="2657894" y="2599500"/>
          <a:ext cx="1375351" cy="548640"/>
        </p:xfrm>
        <a:graphic>
          <a:graphicData uri="http://schemas.openxmlformats.org/drawingml/2006/table">
            <a:tbl>
              <a:tblPr firstRow="1" bandRow="1">
                <a:tableStyleId>{2D5ABB26-0587-4C30-8999-92F81FD0307C}</a:tableStyleId>
              </a:tblPr>
              <a:tblGrid>
                <a:gridCol w="761707"/>
                <a:gridCol w="613644"/>
              </a:tblGrid>
              <a:tr h="134174">
                <a:tc>
                  <a:txBody>
                    <a:bodyPr/>
                    <a:lstStyle/>
                    <a:p>
                      <a:pPr>
                        <a:lnSpc>
                          <a:spcPct val="60000"/>
                        </a:lnSpc>
                      </a:pPr>
                      <a:r>
                        <a:rPr lang="en-US" sz="1000" dirty="0" smtClean="0">
                          <a:solidFill>
                            <a:srgbClr val="064079"/>
                          </a:solidFill>
                        </a:rPr>
                        <a:t>Year</a:t>
                      </a:r>
                      <a:r>
                        <a:rPr lang="en-US" sz="1000" baseline="0" dirty="0" smtClean="0">
                          <a:solidFill>
                            <a:srgbClr val="064079"/>
                          </a:solidFill>
                        </a:rPr>
                        <a:t> 1</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chemeClr val="bg1"/>
                    </a:solidFill>
                  </a:tcPr>
                </a:tc>
                <a:tc>
                  <a:txBody>
                    <a:bodyPr/>
                    <a:lstStyle/>
                    <a:p>
                      <a:pPr algn="r">
                        <a:lnSpc>
                          <a:spcPct val="60000"/>
                        </a:lnSpc>
                      </a:pPr>
                      <a:r>
                        <a:rPr lang="en-US" sz="1000" dirty="0" smtClean="0">
                          <a:solidFill>
                            <a:srgbClr val="064079"/>
                          </a:solidFill>
                        </a:rPr>
                        <a:t>53%</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chemeClr val="bg1"/>
                    </a:solidFill>
                  </a:tcPr>
                </a:tc>
              </a:tr>
              <a:tr h="134174">
                <a:tc>
                  <a:txBody>
                    <a:bodyPr/>
                    <a:lstStyle/>
                    <a:p>
                      <a:pPr>
                        <a:lnSpc>
                          <a:spcPct val="60000"/>
                        </a:lnSpc>
                      </a:pPr>
                      <a:r>
                        <a:rPr lang="en-US" sz="1000" dirty="0" smtClean="0">
                          <a:solidFill>
                            <a:srgbClr val="064079"/>
                          </a:solidFill>
                        </a:rPr>
                        <a:t>Year 2</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chemeClr val="bg1"/>
                    </a:solidFill>
                  </a:tcPr>
                </a:tc>
                <a:tc>
                  <a:txBody>
                    <a:bodyPr/>
                    <a:lstStyle/>
                    <a:p>
                      <a:pPr algn="r">
                        <a:lnSpc>
                          <a:spcPct val="60000"/>
                        </a:lnSpc>
                      </a:pPr>
                      <a:r>
                        <a:rPr lang="en-US" sz="1000" dirty="0" smtClean="0">
                          <a:solidFill>
                            <a:srgbClr val="064079"/>
                          </a:solidFill>
                        </a:rPr>
                        <a:t>28%</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chemeClr val="bg1"/>
                    </a:solidFill>
                  </a:tcPr>
                </a:tc>
              </a:tr>
              <a:tr h="134174">
                <a:tc>
                  <a:txBody>
                    <a:bodyPr/>
                    <a:lstStyle/>
                    <a:p>
                      <a:pPr>
                        <a:lnSpc>
                          <a:spcPct val="60000"/>
                        </a:lnSpc>
                      </a:pPr>
                      <a:r>
                        <a:rPr lang="en-US" sz="1000" dirty="0" smtClean="0">
                          <a:solidFill>
                            <a:srgbClr val="064079"/>
                          </a:solidFill>
                        </a:rPr>
                        <a:t>Year 3</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chemeClr val="bg1"/>
                    </a:solidFill>
                  </a:tcPr>
                </a:tc>
                <a:tc>
                  <a:txBody>
                    <a:bodyPr/>
                    <a:lstStyle/>
                    <a:p>
                      <a:pPr algn="r">
                        <a:lnSpc>
                          <a:spcPct val="60000"/>
                        </a:lnSpc>
                      </a:pPr>
                      <a:r>
                        <a:rPr lang="en-US" sz="1000" dirty="0" smtClean="0">
                          <a:solidFill>
                            <a:srgbClr val="064079"/>
                          </a:solidFill>
                        </a:rPr>
                        <a:t>19%</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chemeClr val="bg1"/>
                    </a:solid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073166539"/>
              </p:ext>
            </p:extLst>
          </p:nvPr>
        </p:nvGraphicFramePr>
        <p:xfrm>
          <a:off x="6800086" y="2608952"/>
          <a:ext cx="1594436" cy="548640"/>
        </p:xfrm>
        <a:graphic>
          <a:graphicData uri="http://schemas.openxmlformats.org/drawingml/2006/table">
            <a:tbl>
              <a:tblPr firstRow="1" bandRow="1">
                <a:tableStyleId>{2D5ABB26-0587-4C30-8999-92F81FD0307C}</a:tableStyleId>
              </a:tblPr>
              <a:tblGrid>
                <a:gridCol w="770179"/>
                <a:gridCol w="824257"/>
              </a:tblGrid>
              <a:tr h="134174">
                <a:tc>
                  <a:txBody>
                    <a:bodyPr/>
                    <a:lstStyle/>
                    <a:p>
                      <a:pPr>
                        <a:lnSpc>
                          <a:spcPct val="60000"/>
                        </a:lnSpc>
                      </a:pPr>
                      <a:r>
                        <a:rPr lang="en-US" sz="1000" dirty="0" smtClean="0">
                          <a:solidFill>
                            <a:srgbClr val="064079"/>
                          </a:solidFill>
                        </a:rPr>
                        <a:t>Year</a:t>
                      </a:r>
                      <a:r>
                        <a:rPr lang="en-US" sz="1000" baseline="0" dirty="0" smtClean="0">
                          <a:solidFill>
                            <a:srgbClr val="064079"/>
                          </a:solidFill>
                        </a:rPr>
                        <a:t> 1</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rgbClr val="FFFFFF"/>
                    </a:solidFill>
                  </a:tcPr>
                </a:tc>
                <a:tc>
                  <a:txBody>
                    <a:bodyPr/>
                    <a:lstStyle/>
                    <a:p>
                      <a:pPr algn="r">
                        <a:lnSpc>
                          <a:spcPct val="60000"/>
                        </a:lnSpc>
                      </a:pPr>
                      <a:r>
                        <a:rPr lang="en-US" sz="1000" dirty="0" smtClean="0">
                          <a:solidFill>
                            <a:srgbClr val="064079"/>
                          </a:solidFill>
                        </a:rPr>
                        <a:t>$2,470</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rgbClr val="FFFFFF"/>
                    </a:solidFill>
                  </a:tcPr>
                </a:tc>
              </a:tr>
              <a:tr h="134174">
                <a:tc>
                  <a:txBody>
                    <a:bodyPr/>
                    <a:lstStyle/>
                    <a:p>
                      <a:pPr>
                        <a:lnSpc>
                          <a:spcPct val="60000"/>
                        </a:lnSpc>
                      </a:pPr>
                      <a:r>
                        <a:rPr lang="en-US" sz="1000" dirty="0" smtClean="0">
                          <a:solidFill>
                            <a:srgbClr val="064079"/>
                          </a:solidFill>
                        </a:rPr>
                        <a:t>Year 2</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rgbClr val="FFFFFF"/>
                    </a:solidFill>
                  </a:tcPr>
                </a:tc>
                <a:tc>
                  <a:txBody>
                    <a:bodyPr/>
                    <a:lstStyle/>
                    <a:p>
                      <a:pPr algn="r">
                        <a:lnSpc>
                          <a:spcPct val="60000"/>
                        </a:lnSpc>
                      </a:pPr>
                      <a:r>
                        <a:rPr lang="en-US" sz="1000" dirty="0" smtClean="0">
                          <a:solidFill>
                            <a:srgbClr val="064079"/>
                          </a:solidFill>
                        </a:rPr>
                        <a:t>$3,190</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rgbClr val="FFFFFF"/>
                    </a:solidFill>
                  </a:tcPr>
                </a:tc>
              </a:tr>
              <a:tr h="134174">
                <a:tc>
                  <a:txBody>
                    <a:bodyPr/>
                    <a:lstStyle/>
                    <a:p>
                      <a:pPr>
                        <a:lnSpc>
                          <a:spcPct val="60000"/>
                        </a:lnSpc>
                      </a:pPr>
                      <a:r>
                        <a:rPr lang="en-US" sz="1000" dirty="0" smtClean="0">
                          <a:solidFill>
                            <a:srgbClr val="064079"/>
                          </a:solidFill>
                        </a:rPr>
                        <a:t>Year 3</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rgbClr val="FFFFFF"/>
                    </a:solidFill>
                  </a:tcPr>
                </a:tc>
                <a:tc>
                  <a:txBody>
                    <a:bodyPr/>
                    <a:lstStyle/>
                    <a:p>
                      <a:pPr algn="r">
                        <a:lnSpc>
                          <a:spcPct val="60000"/>
                        </a:lnSpc>
                      </a:pPr>
                      <a:r>
                        <a:rPr lang="en-US" sz="1000" dirty="0" smtClean="0">
                          <a:solidFill>
                            <a:srgbClr val="064079"/>
                          </a:solidFill>
                        </a:rPr>
                        <a:t>$2,350</a:t>
                      </a:r>
                      <a:endParaRPr lang="en-US" sz="1000" b="0" dirty="0">
                        <a:solidFill>
                          <a:srgbClr val="064079"/>
                        </a:solidFill>
                      </a:endParaRPr>
                    </a:p>
                  </a:txBody>
                  <a:tcPr marL="121920" marR="121920" anchor="ctr">
                    <a:lnL w="3175" cap="flat" cmpd="sng" algn="ctr">
                      <a:solidFill>
                        <a:prstClr val="white">
                          <a:lumMod val="65000"/>
                        </a:prstClr>
                      </a:solidFill>
                      <a:prstDash val="solid"/>
                      <a:round/>
                      <a:headEnd type="none" w="med" len="med"/>
                      <a:tailEnd type="none" w="med" len="med"/>
                    </a:lnL>
                    <a:lnR w="3175" cap="flat" cmpd="sng" algn="ctr">
                      <a:solidFill>
                        <a:prstClr val="white">
                          <a:lumMod val="65000"/>
                        </a:prstClr>
                      </a:solidFill>
                      <a:prstDash val="solid"/>
                      <a:round/>
                      <a:headEnd type="none" w="med" len="med"/>
                      <a:tailEnd type="none" w="med" len="med"/>
                    </a:lnR>
                    <a:lnT w="3175" cap="flat" cmpd="sng" algn="ctr">
                      <a:solidFill>
                        <a:prstClr val="white">
                          <a:lumMod val="65000"/>
                        </a:prstClr>
                      </a:solidFill>
                      <a:prstDash val="solid"/>
                      <a:round/>
                      <a:headEnd type="none" w="med" len="med"/>
                      <a:tailEnd type="none" w="med" len="med"/>
                    </a:lnT>
                    <a:lnB w="3175" cap="flat" cmpd="sng" algn="ctr">
                      <a:solidFill>
                        <a:prstClr val="white">
                          <a:lumMod val="65000"/>
                        </a:prstClr>
                      </a:solidFill>
                      <a:prstDash val="solid"/>
                      <a:round/>
                      <a:headEnd type="none" w="med" len="med"/>
                      <a:tailEnd type="none" w="med" len="med"/>
                    </a:lnB>
                    <a:solidFill>
                      <a:srgbClr val="FFFFFF"/>
                    </a:solidFill>
                  </a:tcPr>
                </a:tc>
              </a:tr>
            </a:tbl>
          </a:graphicData>
        </a:graphic>
      </p:graphicFrame>
      <p:sp>
        <p:nvSpPr>
          <p:cNvPr id="4" name="Rectangle 3"/>
          <p:cNvSpPr/>
          <p:nvPr/>
        </p:nvSpPr>
        <p:spPr>
          <a:xfrm>
            <a:off x="655734" y="4432054"/>
            <a:ext cx="7977379" cy="369332"/>
          </a:xfrm>
          <a:prstGeom prst="rect">
            <a:avLst/>
          </a:prstGeom>
        </p:spPr>
        <p:txBody>
          <a:bodyPr wrap="square">
            <a:spAutoFit/>
          </a:bodyPr>
          <a:lstStyle/>
          <a:p>
            <a:r>
              <a:rPr lang="en-US" sz="900" b="1" dirty="0">
                <a:solidFill>
                  <a:srgbClr val="064079"/>
                </a:solidFill>
              </a:rPr>
              <a:t>These</a:t>
            </a:r>
            <a:r>
              <a:rPr lang="en-US" sz="900" b="1" dirty="0" smtClean="0">
                <a:solidFill>
                  <a:schemeClr val="tx1">
                    <a:lumMod val="65000"/>
                    <a:lumOff val="35000"/>
                  </a:schemeClr>
                </a:solidFill>
              </a:rPr>
              <a:t> </a:t>
            </a:r>
            <a:r>
              <a:rPr lang="en-US" sz="900" b="1" dirty="0">
                <a:solidFill>
                  <a:srgbClr val="064079"/>
                </a:solidFill>
              </a:rPr>
              <a:t>calculator results are provided to you by the </a:t>
            </a:r>
            <a:r>
              <a:rPr lang="en-US" sz="900" b="1" dirty="0" smtClean="0">
                <a:solidFill>
                  <a:srgbClr val="064079"/>
                </a:solidFill>
              </a:rPr>
              <a:t>American Medical Association </a:t>
            </a:r>
            <a:r>
              <a:rPr lang="en-US" sz="900" b="1" dirty="0">
                <a:solidFill>
                  <a:srgbClr val="064079"/>
                </a:solidFill>
              </a:rPr>
              <a:t>for informational purposes only. </a:t>
            </a:r>
            <a:r>
              <a:rPr lang="en-US" sz="900" b="1" dirty="0" smtClean="0">
                <a:solidFill>
                  <a:srgbClr val="064079"/>
                </a:solidFill>
              </a:rPr>
              <a:t/>
            </a:r>
            <a:br>
              <a:rPr lang="en-US" sz="900" b="1" dirty="0" smtClean="0">
                <a:solidFill>
                  <a:srgbClr val="064079"/>
                </a:solidFill>
              </a:rPr>
            </a:br>
            <a:r>
              <a:rPr lang="en-US" sz="900" b="1" dirty="0" smtClean="0">
                <a:solidFill>
                  <a:srgbClr val="064079"/>
                </a:solidFill>
              </a:rPr>
              <a:t>No </a:t>
            </a:r>
            <a:r>
              <a:rPr lang="en-US" sz="900" b="1" dirty="0">
                <a:solidFill>
                  <a:srgbClr val="064079"/>
                </a:solidFill>
              </a:rPr>
              <a:t>return on investment or other results are guaranteed.</a:t>
            </a:r>
          </a:p>
        </p:txBody>
      </p:sp>
      <p:sp>
        <p:nvSpPr>
          <p:cNvPr id="16" name="Slide Number Placeholder 15"/>
          <p:cNvSpPr>
            <a:spLocks noGrp="1"/>
          </p:cNvSpPr>
          <p:nvPr>
            <p:ph type="sldNum" sz="quarter" idx="10"/>
          </p:nvPr>
        </p:nvSpPr>
        <p:spPr/>
        <p:txBody>
          <a:bodyPr/>
          <a:lstStyle/>
          <a:p>
            <a:fld id="{3ED89BC9-5CDD-5A4A-985A-E0647E6F0A33}" type="slidenum">
              <a:rPr lang="en-US" smtClean="0"/>
              <a:pPr/>
              <a:t>6</a:t>
            </a:fld>
            <a:endParaRPr lang="en-US" dirty="0"/>
          </a:p>
        </p:txBody>
      </p:sp>
    </p:spTree>
    <p:extLst>
      <p:ext uri="{BB962C8B-B14F-4D97-AF65-F5344CB8AC3E}">
        <p14:creationId xmlns:p14="http://schemas.microsoft.com/office/powerpoint/2010/main" val="258820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92" y="58908"/>
            <a:ext cx="7834089" cy="550692"/>
          </a:xfrm>
        </p:spPr>
        <p:txBody>
          <a:bodyPr/>
          <a:lstStyle/>
          <a:p>
            <a:r>
              <a:rPr lang="en-US" dirty="0" smtClean="0"/>
              <a:t>Potential return after offering the </a:t>
            </a:r>
            <a:r>
              <a:rPr lang="en-US" dirty="0"/>
              <a:t>National D</a:t>
            </a:r>
            <a:r>
              <a:rPr lang="en-US" dirty="0" smtClean="0"/>
              <a:t>PP</a:t>
            </a:r>
            <a:endParaRPr lang="en-US" dirty="0"/>
          </a:p>
        </p:txBody>
      </p:sp>
      <p:sp>
        <p:nvSpPr>
          <p:cNvPr id="4" name="Content Placeholder 3"/>
          <p:cNvSpPr>
            <a:spLocks noGrp="1"/>
          </p:cNvSpPr>
          <p:nvPr>
            <p:ph idx="1"/>
          </p:nvPr>
        </p:nvSpPr>
        <p:spPr>
          <a:xfrm>
            <a:off x="665481" y="609600"/>
            <a:ext cx="7828596" cy="3830941"/>
          </a:xfrm>
        </p:spPr>
        <p:txBody>
          <a:bodyPr/>
          <a:lstStyle/>
          <a:p>
            <a:r>
              <a:rPr lang="en-US" dirty="0" smtClean="0"/>
              <a:t>Using the AMA’s DPP cost savings calculator, the potential cumulative net savings after investment for your population could be:</a:t>
            </a:r>
          </a:p>
        </p:txBody>
      </p:sp>
      <p:pic>
        <p:nvPicPr>
          <p:cNvPr id="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85039" y="1156447"/>
            <a:ext cx="3754503" cy="212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468726" y="1756645"/>
            <a:ext cx="3742549" cy="923330"/>
          </a:xfrm>
          <a:prstGeom prst="rect">
            <a:avLst/>
          </a:prstGeom>
          <a:noFill/>
        </p:spPr>
        <p:txBody>
          <a:bodyPr wrap="square" rtlCol="0">
            <a:spAutoFit/>
          </a:bodyPr>
          <a:lstStyle/>
          <a:p>
            <a:pPr algn="ctr"/>
            <a:r>
              <a:rPr lang="en-US" dirty="0" smtClean="0">
                <a:solidFill>
                  <a:srgbClr val="C00000"/>
                </a:solidFill>
              </a:rPr>
              <a:t>COPY AND PASTE </a:t>
            </a:r>
            <a:r>
              <a:rPr lang="en-US" dirty="0">
                <a:solidFill>
                  <a:srgbClr val="C00000"/>
                </a:solidFill>
              </a:rPr>
              <a:t>IMAGE #</a:t>
            </a:r>
            <a:r>
              <a:rPr lang="en-US" dirty="0" smtClean="0">
                <a:solidFill>
                  <a:srgbClr val="C00000"/>
                </a:solidFill>
              </a:rPr>
              <a:t>1 FROM CALCULATOR RESULTS</a:t>
            </a:r>
            <a:endParaRPr lang="en-US" dirty="0">
              <a:solidFill>
                <a:srgbClr val="C00000"/>
              </a:solidFill>
            </a:endParaRPr>
          </a:p>
          <a:p>
            <a:pPr algn="ctr"/>
            <a:r>
              <a:rPr lang="en-US" dirty="0">
                <a:solidFill>
                  <a:srgbClr val="C00000"/>
                </a:solidFill>
              </a:rPr>
              <a:t>(return graph)</a:t>
            </a:r>
          </a:p>
        </p:txBody>
      </p:sp>
      <p:sp>
        <p:nvSpPr>
          <p:cNvPr id="13" name="Content Placeholder 3"/>
          <p:cNvSpPr txBox="1">
            <a:spLocks/>
          </p:cNvSpPr>
          <p:nvPr/>
        </p:nvSpPr>
        <p:spPr>
          <a:xfrm>
            <a:off x="666461" y="3259238"/>
            <a:ext cx="8484009" cy="1533995"/>
          </a:xfrm>
          <a:prstGeom prst="rect">
            <a:avLst/>
          </a:prstGeom>
        </p:spPr>
        <p:txBody>
          <a:bodyPr vert="horz" lIns="91440" tIns="45720" rIns="91440" bIns="45720" rtlCol="0">
            <a:normAutofit/>
          </a:bodyPr>
          <a:lstStyle>
            <a:lvl1pPr marL="141288" indent="-141288" algn="l" defTabSz="342900" rtl="0" eaLnBrk="1" latinLnBrk="0" hangingPunct="1">
              <a:lnSpc>
                <a:spcPct val="100000"/>
              </a:lnSpc>
              <a:spcBef>
                <a:spcPts val="0"/>
              </a:spcBef>
              <a:spcAft>
                <a:spcPts val="600"/>
              </a:spcAft>
              <a:buClr>
                <a:schemeClr val="bg1">
                  <a:lumMod val="65000"/>
                </a:schemeClr>
              </a:buClr>
              <a:buFont typeface="Arial"/>
              <a:buChar char="•"/>
              <a:defRPr sz="1350" kern="1200">
                <a:solidFill>
                  <a:schemeClr val="tx1">
                    <a:lumMod val="75000"/>
                    <a:lumOff val="25000"/>
                  </a:schemeClr>
                </a:solidFill>
                <a:latin typeface="+mn-lt"/>
                <a:ea typeface="+mn-ea"/>
                <a:cs typeface="+mn-cs"/>
              </a:defRPr>
            </a:lvl1pPr>
            <a:lvl2pPr marL="346075" indent="-157163" algn="l" defTabSz="342900" rtl="0" eaLnBrk="1" latinLnBrk="0" hangingPunct="1">
              <a:lnSpc>
                <a:spcPct val="100000"/>
              </a:lnSpc>
              <a:spcBef>
                <a:spcPts val="0"/>
              </a:spcBef>
              <a:spcAft>
                <a:spcPts val="600"/>
              </a:spcAft>
              <a:buClr>
                <a:schemeClr val="bg1">
                  <a:lumMod val="65000"/>
                </a:schemeClr>
              </a:buClr>
              <a:buFont typeface="Arial"/>
              <a:buChar char="–"/>
              <a:defRPr sz="1200" kern="1200">
                <a:solidFill>
                  <a:schemeClr val="tx1">
                    <a:lumMod val="75000"/>
                    <a:lumOff val="25000"/>
                  </a:schemeClr>
                </a:solidFill>
                <a:latin typeface="+mn-lt"/>
                <a:ea typeface="+mn-ea"/>
                <a:cs typeface="+mn-cs"/>
              </a:defRPr>
            </a:lvl2pPr>
            <a:lvl3pPr marL="452438" indent="-107950" algn="l" defTabSz="342900" rtl="0" eaLnBrk="1" latinLnBrk="0" hangingPunct="1">
              <a:lnSpc>
                <a:spcPct val="100000"/>
              </a:lnSpc>
              <a:spcBef>
                <a:spcPts val="0"/>
              </a:spcBef>
              <a:spcAft>
                <a:spcPts val="600"/>
              </a:spcAft>
              <a:buClr>
                <a:schemeClr val="bg1">
                  <a:lumMod val="65000"/>
                </a:schemeClr>
              </a:buClr>
              <a:buFont typeface="Arial"/>
              <a:buChar char="•"/>
              <a:tabLst/>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225"/>
              </a:spcBef>
              <a:spcAft>
                <a:spcPts val="300"/>
              </a:spcAft>
              <a:buClr>
                <a:schemeClr val="bg1">
                  <a:lumMod val="65000"/>
                </a:schemeClr>
              </a:buClr>
              <a:buFont typeface="Arial"/>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225"/>
              </a:spcBef>
              <a:spcAft>
                <a:spcPts val="300"/>
              </a:spcAft>
              <a:buClr>
                <a:schemeClr val="bg1">
                  <a:lumMod val="65000"/>
                </a:schemeClr>
              </a:buClr>
              <a:buFont typeface="Arial"/>
              <a:buChar char="»"/>
              <a:defRPr sz="750" kern="1200">
                <a:solidFill>
                  <a:schemeClr val="tx1">
                    <a:lumMod val="75000"/>
                    <a:lumOff val="25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nSpc>
                <a:spcPct val="80000"/>
              </a:lnSpc>
            </a:pPr>
            <a:r>
              <a:rPr lang="en-US" dirty="0" smtClean="0"/>
              <a:t>These savings consider:</a:t>
            </a:r>
          </a:p>
          <a:p>
            <a:pPr lvl="1">
              <a:lnSpc>
                <a:spcPct val="80000"/>
              </a:lnSpc>
            </a:pPr>
            <a:r>
              <a:rPr lang="en-US" dirty="0" smtClean="0"/>
              <a:t>Investment cost of the </a:t>
            </a:r>
            <a:r>
              <a:rPr lang="en-US" dirty="0"/>
              <a:t>National DPP </a:t>
            </a:r>
            <a:r>
              <a:rPr lang="en-US" dirty="0" smtClean="0"/>
              <a:t>in year 1 (per enrollee)</a:t>
            </a:r>
          </a:p>
          <a:p>
            <a:pPr lvl="1">
              <a:lnSpc>
                <a:spcPct val="80000"/>
              </a:lnSpc>
            </a:pPr>
            <a:r>
              <a:rPr lang="en-US" dirty="0" smtClean="0"/>
              <a:t>Projected prevention rate</a:t>
            </a:r>
          </a:p>
          <a:p>
            <a:pPr lvl="1">
              <a:lnSpc>
                <a:spcPct val="80000"/>
              </a:lnSpc>
            </a:pPr>
            <a:r>
              <a:rPr lang="en-US" dirty="0" smtClean="0"/>
              <a:t>Avoided claims costs (savings) for each of three years based on prevention rate</a:t>
            </a:r>
          </a:p>
          <a:p>
            <a:pPr lvl="1">
              <a:lnSpc>
                <a:spcPct val="80000"/>
              </a:lnSpc>
            </a:pPr>
            <a:r>
              <a:rPr lang="en-US" dirty="0" smtClean="0"/>
              <a:t>Cost savings “run out” for cases prevented in year 3</a:t>
            </a:r>
          </a:p>
        </p:txBody>
      </p:sp>
      <p:sp>
        <p:nvSpPr>
          <p:cNvPr id="11" name="Rectangle 10"/>
          <p:cNvSpPr/>
          <p:nvPr/>
        </p:nvSpPr>
        <p:spPr>
          <a:xfrm>
            <a:off x="655734" y="4432054"/>
            <a:ext cx="7977379" cy="369332"/>
          </a:xfrm>
          <a:prstGeom prst="rect">
            <a:avLst/>
          </a:prstGeom>
        </p:spPr>
        <p:txBody>
          <a:bodyPr wrap="square">
            <a:spAutoFit/>
          </a:bodyPr>
          <a:lstStyle/>
          <a:p>
            <a:r>
              <a:rPr lang="en-US" sz="900" b="1" dirty="0">
                <a:solidFill>
                  <a:srgbClr val="064079"/>
                </a:solidFill>
              </a:rPr>
              <a:t>These</a:t>
            </a:r>
            <a:r>
              <a:rPr lang="en-US" sz="900" b="1" dirty="0" smtClean="0">
                <a:solidFill>
                  <a:schemeClr val="tx1">
                    <a:lumMod val="65000"/>
                    <a:lumOff val="35000"/>
                  </a:schemeClr>
                </a:solidFill>
              </a:rPr>
              <a:t> </a:t>
            </a:r>
            <a:r>
              <a:rPr lang="en-US" sz="900" b="1" dirty="0">
                <a:solidFill>
                  <a:srgbClr val="064079"/>
                </a:solidFill>
              </a:rPr>
              <a:t>calculator results are provided to you by the </a:t>
            </a:r>
            <a:r>
              <a:rPr lang="en-US" sz="900" b="1" dirty="0" smtClean="0">
                <a:solidFill>
                  <a:srgbClr val="064079"/>
                </a:solidFill>
              </a:rPr>
              <a:t>American Medical Association </a:t>
            </a:r>
            <a:r>
              <a:rPr lang="en-US" sz="900" b="1" dirty="0">
                <a:solidFill>
                  <a:srgbClr val="064079"/>
                </a:solidFill>
              </a:rPr>
              <a:t>for informational purposes only. </a:t>
            </a:r>
            <a:r>
              <a:rPr lang="en-US" sz="900" b="1" dirty="0" smtClean="0">
                <a:solidFill>
                  <a:srgbClr val="064079"/>
                </a:solidFill>
              </a:rPr>
              <a:t/>
            </a:r>
            <a:br>
              <a:rPr lang="en-US" sz="900" b="1" dirty="0" smtClean="0">
                <a:solidFill>
                  <a:srgbClr val="064079"/>
                </a:solidFill>
              </a:rPr>
            </a:br>
            <a:r>
              <a:rPr lang="en-US" sz="900" b="1" dirty="0" smtClean="0">
                <a:solidFill>
                  <a:srgbClr val="064079"/>
                </a:solidFill>
              </a:rPr>
              <a:t>No </a:t>
            </a:r>
            <a:r>
              <a:rPr lang="en-US" sz="900" b="1" dirty="0">
                <a:solidFill>
                  <a:srgbClr val="064079"/>
                </a:solidFill>
              </a:rPr>
              <a:t>return on investment or other results are guaranteed.</a:t>
            </a:r>
          </a:p>
        </p:txBody>
      </p:sp>
      <p:sp>
        <p:nvSpPr>
          <p:cNvPr id="6" name="Slide Number Placeholder 5"/>
          <p:cNvSpPr>
            <a:spLocks noGrp="1"/>
          </p:cNvSpPr>
          <p:nvPr>
            <p:ph type="sldNum" sz="quarter" idx="10"/>
          </p:nvPr>
        </p:nvSpPr>
        <p:spPr/>
        <p:txBody>
          <a:bodyPr/>
          <a:lstStyle/>
          <a:p>
            <a:fld id="{3ED89BC9-5CDD-5A4A-985A-E0647E6F0A33}" type="slidenum">
              <a:rPr lang="en-US" smtClean="0"/>
              <a:pPr/>
              <a:t>7</a:t>
            </a:fld>
            <a:endParaRPr lang="en-US" dirty="0"/>
          </a:p>
        </p:txBody>
      </p:sp>
    </p:spTree>
    <p:extLst>
      <p:ext uri="{BB962C8B-B14F-4D97-AF65-F5344CB8AC3E}">
        <p14:creationId xmlns:p14="http://schemas.microsoft.com/office/powerpoint/2010/main" val="1729587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a:t>cost savings </a:t>
            </a:r>
            <a:r>
              <a:rPr lang="en-US" dirty="0" smtClean="0"/>
              <a:t>of offering </a:t>
            </a:r>
            <a:r>
              <a:rPr lang="en-US" dirty="0"/>
              <a:t>the National DPP</a:t>
            </a:r>
          </a:p>
        </p:txBody>
      </p:sp>
      <p:sp>
        <p:nvSpPr>
          <p:cNvPr id="5" name="Content Placeholder 4"/>
          <p:cNvSpPr>
            <a:spLocks noGrp="1"/>
          </p:cNvSpPr>
          <p:nvPr>
            <p:ph idx="1"/>
          </p:nvPr>
        </p:nvSpPr>
        <p:spPr/>
        <p:txBody>
          <a:bodyPr/>
          <a:lstStyle/>
          <a:p>
            <a:r>
              <a:rPr lang="en-US" sz="1400" dirty="0"/>
              <a:t>The inputs </a:t>
            </a:r>
            <a:r>
              <a:rPr lang="en-US" sz="1400" dirty="0" smtClean="0"/>
              <a:t>used </a:t>
            </a:r>
            <a:r>
              <a:rPr lang="en-US" sz="1400" dirty="0"/>
              <a:t>to model </a:t>
            </a:r>
            <a:r>
              <a:rPr lang="en-US" sz="1400" dirty="0" smtClean="0"/>
              <a:t>our </a:t>
            </a:r>
            <a:r>
              <a:rPr lang="en-US" sz="1400" dirty="0"/>
              <a:t>population in the cost savings calculator include:</a:t>
            </a:r>
            <a:endParaRPr lang="en-US" sz="1400" b="1" dirty="0"/>
          </a:p>
        </p:txBody>
      </p:sp>
      <p:sp>
        <p:nvSpPr>
          <p:cNvPr id="7" name="TextBox 6"/>
          <p:cNvSpPr txBox="1"/>
          <p:nvPr/>
        </p:nvSpPr>
        <p:spPr>
          <a:xfrm>
            <a:off x="2700726" y="2427822"/>
            <a:ext cx="3742549" cy="923330"/>
          </a:xfrm>
          <a:prstGeom prst="rect">
            <a:avLst/>
          </a:prstGeom>
          <a:noFill/>
        </p:spPr>
        <p:txBody>
          <a:bodyPr wrap="square" rtlCol="0">
            <a:spAutoFit/>
          </a:bodyPr>
          <a:lstStyle/>
          <a:p>
            <a:pPr algn="ctr"/>
            <a:r>
              <a:rPr lang="en-US" dirty="0" smtClean="0">
                <a:solidFill>
                  <a:srgbClr val="E71933"/>
                </a:solidFill>
              </a:rPr>
              <a:t>COPY AND PASTE </a:t>
            </a:r>
            <a:r>
              <a:rPr lang="en-US" dirty="0">
                <a:solidFill>
                  <a:srgbClr val="E71933"/>
                </a:solidFill>
              </a:rPr>
              <a:t>IMAGE #</a:t>
            </a:r>
            <a:r>
              <a:rPr lang="en-US" dirty="0" smtClean="0">
                <a:solidFill>
                  <a:srgbClr val="E71933"/>
                </a:solidFill>
              </a:rPr>
              <a:t>2 FROM CALCULATOR RESULTS</a:t>
            </a:r>
            <a:endParaRPr lang="en-US" dirty="0">
              <a:solidFill>
                <a:srgbClr val="E71933"/>
              </a:solidFill>
            </a:endParaRPr>
          </a:p>
          <a:p>
            <a:pPr algn="ctr"/>
            <a:r>
              <a:rPr lang="en-US" dirty="0">
                <a:solidFill>
                  <a:srgbClr val="E71933"/>
                </a:solidFill>
              </a:rPr>
              <a:t>(summary of inputs)</a:t>
            </a:r>
          </a:p>
        </p:txBody>
      </p:sp>
      <p:sp>
        <p:nvSpPr>
          <p:cNvPr id="10" name="Rectangle 9"/>
          <p:cNvSpPr/>
          <p:nvPr/>
        </p:nvSpPr>
        <p:spPr>
          <a:xfrm>
            <a:off x="655734" y="4432054"/>
            <a:ext cx="7977379" cy="369332"/>
          </a:xfrm>
          <a:prstGeom prst="rect">
            <a:avLst/>
          </a:prstGeom>
        </p:spPr>
        <p:txBody>
          <a:bodyPr wrap="square">
            <a:spAutoFit/>
          </a:bodyPr>
          <a:lstStyle/>
          <a:p>
            <a:r>
              <a:rPr lang="en-US" sz="900" b="1" dirty="0">
                <a:solidFill>
                  <a:srgbClr val="064079"/>
                </a:solidFill>
              </a:rPr>
              <a:t>These</a:t>
            </a:r>
            <a:r>
              <a:rPr lang="en-US" sz="900" b="1" dirty="0" smtClean="0">
                <a:solidFill>
                  <a:schemeClr val="tx1">
                    <a:lumMod val="65000"/>
                    <a:lumOff val="35000"/>
                  </a:schemeClr>
                </a:solidFill>
              </a:rPr>
              <a:t> </a:t>
            </a:r>
            <a:r>
              <a:rPr lang="en-US" sz="900" b="1" dirty="0">
                <a:solidFill>
                  <a:srgbClr val="064079"/>
                </a:solidFill>
              </a:rPr>
              <a:t>calculator results are provided to you by the </a:t>
            </a:r>
            <a:r>
              <a:rPr lang="en-US" sz="900" b="1" dirty="0" smtClean="0">
                <a:solidFill>
                  <a:srgbClr val="064079"/>
                </a:solidFill>
              </a:rPr>
              <a:t>American Medical Association </a:t>
            </a:r>
            <a:r>
              <a:rPr lang="en-US" sz="900" b="1" dirty="0">
                <a:solidFill>
                  <a:srgbClr val="064079"/>
                </a:solidFill>
              </a:rPr>
              <a:t>for informational purposes only. </a:t>
            </a:r>
            <a:r>
              <a:rPr lang="en-US" sz="900" b="1" dirty="0" smtClean="0">
                <a:solidFill>
                  <a:srgbClr val="064079"/>
                </a:solidFill>
              </a:rPr>
              <a:t/>
            </a:r>
            <a:br>
              <a:rPr lang="en-US" sz="900" b="1" dirty="0" smtClean="0">
                <a:solidFill>
                  <a:srgbClr val="064079"/>
                </a:solidFill>
              </a:rPr>
            </a:br>
            <a:r>
              <a:rPr lang="en-US" sz="900" b="1" dirty="0" smtClean="0">
                <a:solidFill>
                  <a:srgbClr val="064079"/>
                </a:solidFill>
              </a:rPr>
              <a:t>No </a:t>
            </a:r>
            <a:r>
              <a:rPr lang="en-US" sz="900" b="1" dirty="0">
                <a:solidFill>
                  <a:srgbClr val="064079"/>
                </a:solidFill>
              </a:rPr>
              <a:t>return on investment or other results are guaranteed.</a:t>
            </a:r>
          </a:p>
        </p:txBody>
      </p:sp>
      <p:sp>
        <p:nvSpPr>
          <p:cNvPr id="4" name="Slide Number Placeholder 3"/>
          <p:cNvSpPr>
            <a:spLocks noGrp="1"/>
          </p:cNvSpPr>
          <p:nvPr>
            <p:ph type="sldNum" sz="quarter" idx="10"/>
          </p:nvPr>
        </p:nvSpPr>
        <p:spPr/>
        <p:txBody>
          <a:bodyPr/>
          <a:lstStyle/>
          <a:p>
            <a:fld id="{3ED89BC9-5CDD-5A4A-985A-E0647E6F0A33}" type="slidenum">
              <a:rPr lang="en-US" smtClean="0"/>
              <a:pPr/>
              <a:t>8</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327" y="1269342"/>
            <a:ext cx="2799000" cy="31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8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cost savings of offering </a:t>
            </a:r>
            <a:r>
              <a:rPr lang="en-US" dirty="0"/>
              <a:t>the National DPP</a:t>
            </a:r>
          </a:p>
        </p:txBody>
      </p:sp>
      <p:sp>
        <p:nvSpPr>
          <p:cNvPr id="7" name="Content Placeholder 6"/>
          <p:cNvSpPr>
            <a:spLocks noGrp="1"/>
          </p:cNvSpPr>
          <p:nvPr>
            <p:ph idx="1"/>
          </p:nvPr>
        </p:nvSpPr>
        <p:spPr/>
        <p:txBody>
          <a:bodyPr/>
          <a:lstStyle/>
          <a:p>
            <a:r>
              <a:rPr lang="en-US" sz="1400" dirty="0"/>
              <a:t>Based on the inputs that are appropriate for our population, the potential cost savings, cumulative cost savings and net savings after investment:  </a:t>
            </a:r>
            <a:endParaRPr lang="en-US" sz="1400" b="1" dirty="0"/>
          </a:p>
          <a:p>
            <a:endParaRPr lang="en-US" dirty="0"/>
          </a:p>
        </p:txBody>
      </p:sp>
      <p:sp>
        <p:nvSpPr>
          <p:cNvPr id="9" name="TextBox 8"/>
          <p:cNvSpPr txBox="1"/>
          <p:nvPr/>
        </p:nvSpPr>
        <p:spPr>
          <a:xfrm>
            <a:off x="2700726" y="2432169"/>
            <a:ext cx="3742549" cy="923330"/>
          </a:xfrm>
          <a:prstGeom prst="rect">
            <a:avLst/>
          </a:prstGeom>
          <a:noFill/>
        </p:spPr>
        <p:txBody>
          <a:bodyPr wrap="square" rtlCol="0">
            <a:spAutoFit/>
          </a:bodyPr>
          <a:lstStyle/>
          <a:p>
            <a:pPr algn="ctr"/>
            <a:r>
              <a:rPr lang="en-US" dirty="0" smtClean="0">
                <a:solidFill>
                  <a:srgbClr val="E71933"/>
                </a:solidFill>
              </a:rPr>
              <a:t>COPY AND PASTE </a:t>
            </a:r>
            <a:r>
              <a:rPr lang="en-US" dirty="0">
                <a:solidFill>
                  <a:srgbClr val="E71933"/>
                </a:solidFill>
              </a:rPr>
              <a:t>IMAGE #</a:t>
            </a:r>
            <a:r>
              <a:rPr lang="en-US" dirty="0" smtClean="0">
                <a:solidFill>
                  <a:srgbClr val="E71933"/>
                </a:solidFill>
              </a:rPr>
              <a:t>3 FROM CALCULATOR RESULTS</a:t>
            </a:r>
            <a:endParaRPr lang="en-US" dirty="0">
              <a:solidFill>
                <a:srgbClr val="E71933"/>
              </a:solidFill>
            </a:endParaRPr>
          </a:p>
          <a:p>
            <a:pPr algn="ctr"/>
            <a:r>
              <a:rPr lang="en-US" dirty="0">
                <a:solidFill>
                  <a:srgbClr val="E71933"/>
                </a:solidFill>
              </a:rPr>
              <a:t>(summary of cost outputs)</a:t>
            </a:r>
          </a:p>
        </p:txBody>
      </p:sp>
      <p:sp>
        <p:nvSpPr>
          <p:cNvPr id="11" name="Rectangle 10"/>
          <p:cNvSpPr/>
          <p:nvPr/>
        </p:nvSpPr>
        <p:spPr>
          <a:xfrm>
            <a:off x="655734" y="4432054"/>
            <a:ext cx="7977379" cy="369332"/>
          </a:xfrm>
          <a:prstGeom prst="rect">
            <a:avLst/>
          </a:prstGeom>
        </p:spPr>
        <p:txBody>
          <a:bodyPr wrap="square">
            <a:spAutoFit/>
          </a:bodyPr>
          <a:lstStyle/>
          <a:p>
            <a:r>
              <a:rPr lang="en-US" sz="900" b="1" dirty="0">
                <a:solidFill>
                  <a:srgbClr val="064079"/>
                </a:solidFill>
              </a:rPr>
              <a:t>These</a:t>
            </a:r>
            <a:r>
              <a:rPr lang="en-US" sz="900" b="1" dirty="0" smtClean="0">
                <a:solidFill>
                  <a:schemeClr val="tx1">
                    <a:lumMod val="65000"/>
                    <a:lumOff val="35000"/>
                  </a:schemeClr>
                </a:solidFill>
              </a:rPr>
              <a:t> </a:t>
            </a:r>
            <a:r>
              <a:rPr lang="en-US" sz="900" b="1" dirty="0">
                <a:solidFill>
                  <a:srgbClr val="064079"/>
                </a:solidFill>
              </a:rPr>
              <a:t>calculator results are provided to you by the </a:t>
            </a:r>
            <a:r>
              <a:rPr lang="en-US" sz="900" b="1" dirty="0" smtClean="0">
                <a:solidFill>
                  <a:srgbClr val="064079"/>
                </a:solidFill>
              </a:rPr>
              <a:t>American Medical Association </a:t>
            </a:r>
            <a:r>
              <a:rPr lang="en-US" sz="900" b="1" dirty="0">
                <a:solidFill>
                  <a:srgbClr val="064079"/>
                </a:solidFill>
              </a:rPr>
              <a:t>for informational purposes only. </a:t>
            </a:r>
            <a:r>
              <a:rPr lang="en-US" sz="900" b="1" dirty="0" smtClean="0">
                <a:solidFill>
                  <a:srgbClr val="064079"/>
                </a:solidFill>
              </a:rPr>
              <a:t/>
            </a:r>
            <a:br>
              <a:rPr lang="en-US" sz="900" b="1" dirty="0" smtClean="0">
                <a:solidFill>
                  <a:srgbClr val="064079"/>
                </a:solidFill>
              </a:rPr>
            </a:br>
            <a:r>
              <a:rPr lang="en-US" sz="900" b="1" dirty="0" smtClean="0">
                <a:solidFill>
                  <a:srgbClr val="064079"/>
                </a:solidFill>
              </a:rPr>
              <a:t>No </a:t>
            </a:r>
            <a:r>
              <a:rPr lang="en-US" sz="900" b="1" dirty="0">
                <a:solidFill>
                  <a:srgbClr val="064079"/>
                </a:solidFill>
              </a:rPr>
              <a:t>return on investment or other results are guaranteed.</a:t>
            </a:r>
          </a:p>
        </p:txBody>
      </p:sp>
      <p:sp>
        <p:nvSpPr>
          <p:cNvPr id="4" name="Slide Number Placeholder 3"/>
          <p:cNvSpPr>
            <a:spLocks noGrp="1"/>
          </p:cNvSpPr>
          <p:nvPr>
            <p:ph type="sldNum" sz="quarter" idx="10"/>
          </p:nvPr>
        </p:nvSpPr>
        <p:spPr/>
        <p:txBody>
          <a:bodyPr/>
          <a:lstStyle/>
          <a:p>
            <a:fld id="{3ED89BC9-5CDD-5A4A-985A-E0647E6F0A33}" type="slidenum">
              <a:rPr lang="en-US" smtClean="0"/>
              <a:pPr/>
              <a:t>9</a:t>
            </a:fld>
            <a:endParaRPr lang="en-US" dirty="0"/>
          </a:p>
        </p:txBody>
      </p:sp>
    </p:spTree>
    <p:extLst>
      <p:ext uri="{BB962C8B-B14F-4D97-AF65-F5344CB8AC3E}">
        <p14:creationId xmlns:p14="http://schemas.microsoft.com/office/powerpoint/2010/main" val="20551478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ysClr val="window" lastClr="FFFFFF"/>
      </a:lt1>
      <a:dk2>
        <a:srgbClr val="1F497D"/>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1EBE17-AD8A-4AC7-A363-B6FAF2B7E65A}">
  <ds:schemaRefs>
    <ds:schemaRef ds:uri="http://schemas.microsoft.com/sharepoint/v3/contenttype/forms"/>
  </ds:schemaRefs>
</ds:datastoreItem>
</file>

<file path=customXml/itemProps2.xml><?xml version="1.0" encoding="utf-8"?>
<ds:datastoreItem xmlns:ds="http://schemas.openxmlformats.org/officeDocument/2006/customXml" ds:itemID="{38038AE3-C2A6-497B-B19C-BF919F9040BB}">
  <ds:schemaRefs>
    <ds:schemaRef ds:uri="http://purl.org/dc/elements/1.1/"/>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09A8296-2B7C-4B3C-B68D-5947ADD99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14878</TotalTime>
  <Words>1351</Words>
  <Application>Microsoft Office PowerPoint</Application>
  <PresentationFormat>On-screen Show (16:9)</PresentationFormat>
  <Paragraphs>162</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Preventing Diabetes: The National Diabetes Prevention Program as a Covered Benefit</vt:lpstr>
      <vt:lpstr>Prediabetes: Targeting a population at risk</vt:lpstr>
      <vt:lpstr>Evidence-based National Diabetes Prevention Program (National DPP)* </vt:lpstr>
      <vt:lpstr>National Diabetes Prevention Program</vt:lpstr>
      <vt:lpstr>Potential benefits of offering the National DPP</vt:lpstr>
      <vt:lpstr>Potential cost savings from offering the National DPP</vt:lpstr>
      <vt:lpstr>Potential return after offering the National DPP</vt:lpstr>
      <vt:lpstr>Potential cost savings of offering the National DPP</vt:lpstr>
      <vt:lpstr>Potential cost savings of offering the National DPP</vt:lpstr>
      <vt:lpstr>Improving potential return: Key levers</vt:lpstr>
      <vt:lpstr>Additional benefits to consider</vt:lpstr>
      <vt:lpstr>Cost of the National DPP</vt:lpstr>
      <vt:lpstr>Availability of National DPPs</vt:lpstr>
      <vt:lpstr>Cover the National DPP for your population </vt:lpstr>
      <vt:lpstr>Join the AMA-CDC initiative to increase the use of National Diabetes Prevention Programs</vt:lpstr>
    </vt:vector>
  </TitlesOfParts>
  <Company>American Medical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 Berk</dc:creator>
  <cp:lastModifiedBy>DPHIT</cp:lastModifiedBy>
  <cp:revision>665</cp:revision>
  <cp:lastPrinted>2015-10-21T18:33:42Z</cp:lastPrinted>
  <dcterms:created xsi:type="dcterms:W3CDTF">2013-07-16T20:36:18Z</dcterms:created>
  <dcterms:modified xsi:type="dcterms:W3CDTF">2016-03-14T19:34:43Z</dcterms:modified>
</cp:coreProperties>
</file>